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4" r:id="rId4"/>
    <p:sldId id="258" r:id="rId5"/>
    <p:sldId id="260" r:id="rId6"/>
    <p:sldId id="261" r:id="rId7"/>
    <p:sldId id="273" r:id="rId8"/>
    <p:sldId id="307" r:id="rId9"/>
    <p:sldId id="287" r:id="rId10"/>
    <p:sldId id="286" r:id="rId11"/>
    <p:sldId id="288" r:id="rId12"/>
    <p:sldId id="285" r:id="rId13"/>
    <p:sldId id="279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5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</p:sldIdLst>
  <p:sldSz cx="9144000" cy="6858000" type="screen4x3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41B45-A0A2-48E4-A994-D3F145C513CB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04A1-EE2F-45E4-80B4-8572CDC646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0EED-E1A4-404C-B122-05E85B708657}" type="datetimeFigureOut">
              <a:rPr lang="nl-NL" smtClean="0"/>
              <a:t>6-1-2013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F3D63-B1AF-4B0E-8373-1E43CF1B3A5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Calculeren =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F3D63-B1AF-4B0E-8373-1E43CF1B3A5E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l="20000" t="15000" r="20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26AF0-9775-4AB4-ACDA-C7DF44939686}" type="datetimeFigureOut">
              <a:rPr lang="nl-NL" smtClean="0"/>
              <a:pPr/>
              <a:t>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8ED90-8EE9-400B-B621-5B2A4E9366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msolution.nl/" TargetMode="External"/><Relationship Id="rId2" Type="http://schemas.openxmlformats.org/officeDocument/2006/relationships/hyperlink" Target="http://www.aanbestedingskalender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egometrix.com/" TargetMode="External"/><Relationship Id="rId4" Type="http://schemas.openxmlformats.org/officeDocument/2006/relationships/hyperlink" Target="http://www.eu-supply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BEGROTEN </a:t>
            </a:r>
            <a:r>
              <a:rPr lang="en-US" sz="4800" b="1" dirty="0" smtClean="0"/>
              <a:t>MET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DE RAW-SYSTEMATIEK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N43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6047656" y="6237312"/>
            <a:ext cx="309634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 </a:t>
            </a:r>
            <a:r>
              <a:rPr lang="en-US" sz="1600" dirty="0" smtClean="0"/>
              <a:t>j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anuari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</a:t>
            </a:r>
            <a:endParaRPr kumimoji="0" lang="nl-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www.ichica.nl/storage/fckfiles/image/Amefa%20bestekset%20do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8692" y="836712"/>
            <a:ext cx="3415308" cy="2276872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Waarom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een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bestek</a:t>
            </a:r>
            <a:r>
              <a:rPr lang="en-US" sz="4800" b="1" dirty="0" smtClean="0"/>
              <a:t>?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6624736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bestek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contractdocument</a:t>
            </a:r>
            <a:r>
              <a:rPr lang="en-US" sz="2400" dirty="0" smtClean="0"/>
              <a:t> 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tussen</a:t>
            </a:r>
            <a:r>
              <a:rPr lang="en-US" sz="2400" dirty="0" smtClean="0"/>
              <a:t> </a:t>
            </a:r>
            <a:r>
              <a:rPr lang="en-US" sz="2400" dirty="0" err="1" smtClean="0"/>
              <a:t>opdrachtgever</a:t>
            </a:r>
            <a:r>
              <a:rPr lang="en-US" sz="2400" dirty="0" smtClean="0"/>
              <a:t> en </a:t>
            </a:r>
            <a:r>
              <a:rPr lang="en-US" sz="2400" dirty="0" err="1" smtClean="0"/>
              <a:t>opdrachtnemer</a:t>
            </a:r>
            <a:endParaRPr lang="en-US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Hierin</a:t>
            </a:r>
            <a:r>
              <a:rPr lang="en-US" sz="2400" dirty="0" smtClean="0"/>
              <a:t> </a:t>
            </a:r>
            <a:r>
              <a:rPr lang="en-US" sz="2400" dirty="0" err="1" smtClean="0"/>
              <a:t>staan</a:t>
            </a:r>
            <a:r>
              <a:rPr lang="en-US" sz="2400" dirty="0" smtClean="0"/>
              <a:t> de </a:t>
            </a:r>
            <a:r>
              <a:rPr lang="en-US" sz="2400" dirty="0" err="1" smtClean="0"/>
              <a:t>rechten</a:t>
            </a:r>
            <a:r>
              <a:rPr lang="en-US" sz="2400" dirty="0" smtClean="0"/>
              <a:t>, </a:t>
            </a:r>
            <a:r>
              <a:rPr lang="en-US" sz="2400" dirty="0" err="1" smtClean="0"/>
              <a:t>plichten</a:t>
            </a:r>
            <a:r>
              <a:rPr lang="en-US" sz="2400" dirty="0" smtClean="0"/>
              <a:t> en </a:t>
            </a:r>
            <a:r>
              <a:rPr lang="en-US" sz="2400" dirty="0" err="1" smtClean="0"/>
              <a:t>risico’s</a:t>
            </a:r>
            <a:r>
              <a:rPr lang="en-US" sz="2400" dirty="0" smtClean="0"/>
              <a:t> die </a:t>
            </a:r>
            <a:r>
              <a:rPr lang="en-US" sz="2400" dirty="0" err="1" smtClean="0"/>
              <a:t>beide</a:t>
            </a:r>
            <a:r>
              <a:rPr lang="en-US" sz="2400" dirty="0" smtClean="0"/>
              <a:t> </a:t>
            </a:r>
            <a:r>
              <a:rPr lang="en-US" sz="2400" dirty="0" err="1" smtClean="0"/>
              <a:t>partijen</a:t>
            </a:r>
            <a:r>
              <a:rPr lang="en-US" sz="2400" dirty="0" smtClean="0"/>
              <a:t> op </a:t>
            </a:r>
            <a:r>
              <a:rPr lang="en-US" sz="2400" dirty="0" err="1" smtClean="0"/>
              <a:t>zich</a:t>
            </a:r>
            <a:r>
              <a:rPr lang="en-US" sz="2400" dirty="0" smtClean="0"/>
              <a:t> </a:t>
            </a:r>
            <a:r>
              <a:rPr lang="en-US" sz="2400" dirty="0" err="1" smtClean="0"/>
              <a:t>nemen</a:t>
            </a:r>
            <a:r>
              <a:rPr lang="en-US" sz="2400" dirty="0" smtClean="0"/>
              <a:t> </a:t>
            </a:r>
            <a:r>
              <a:rPr lang="en-US" sz="2400" dirty="0" err="1" smtClean="0"/>
              <a:t>m.b.t</a:t>
            </a:r>
            <a:r>
              <a:rPr lang="en-US" sz="2400" dirty="0" smtClean="0"/>
              <a:t>.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werk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ndertitel 2"/>
          <p:cNvSpPr txBox="1">
            <a:spLocks/>
          </p:cNvSpPr>
          <p:nvPr/>
        </p:nvSpPr>
        <p:spPr>
          <a:xfrm>
            <a:off x="899592" y="4221088"/>
            <a:ext cx="7128792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bestek</a:t>
            </a:r>
            <a:r>
              <a:rPr lang="en-US" sz="2400" dirty="0" smtClean="0"/>
              <a:t> is de </a:t>
            </a:r>
            <a:r>
              <a:rPr lang="en-US" sz="2400" dirty="0" err="1" smtClean="0"/>
              <a:t>omschrijving</a:t>
            </a:r>
            <a:r>
              <a:rPr lang="en-US" sz="2400" dirty="0" smtClean="0"/>
              <a:t> van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uit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voeren</a:t>
            </a:r>
            <a:r>
              <a:rPr lang="en-US" sz="2400" dirty="0" smtClean="0"/>
              <a:t> </a:t>
            </a:r>
            <a:r>
              <a:rPr lang="en-US" sz="2400" dirty="0" err="1" smtClean="0"/>
              <a:t>bouwwerk</a:t>
            </a:r>
            <a:r>
              <a:rPr lang="en-US" sz="2400" dirty="0" smtClean="0"/>
              <a:t>, </a:t>
            </a:r>
            <a:r>
              <a:rPr lang="en-US" sz="2400" dirty="0" err="1" smtClean="0"/>
              <a:t>inclusief</a:t>
            </a:r>
            <a:r>
              <a:rPr lang="en-US" sz="2400" dirty="0" smtClean="0"/>
              <a:t> de van </a:t>
            </a:r>
            <a:r>
              <a:rPr lang="en-US" sz="2400" dirty="0" err="1" smtClean="0"/>
              <a:t>toepassing</a:t>
            </a:r>
            <a:r>
              <a:rPr lang="en-US" sz="2400" dirty="0" smtClean="0"/>
              <a:t> </a:t>
            </a:r>
            <a:r>
              <a:rPr lang="en-US" sz="2400" dirty="0" err="1" smtClean="0"/>
              <a:t>zijnde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administratieve</a:t>
            </a:r>
            <a:r>
              <a:rPr lang="en-US" sz="2400" dirty="0" smtClean="0"/>
              <a:t>, </a:t>
            </a:r>
            <a:r>
              <a:rPr lang="en-US" sz="2400" dirty="0" err="1" smtClean="0"/>
              <a:t>juridische</a:t>
            </a:r>
            <a:r>
              <a:rPr lang="en-US" sz="2400" dirty="0" smtClean="0"/>
              <a:t> en </a:t>
            </a:r>
            <a:r>
              <a:rPr lang="en-US" sz="2400" dirty="0" err="1" smtClean="0"/>
              <a:t>technische</a:t>
            </a:r>
            <a:r>
              <a:rPr lang="en-US" sz="2400" dirty="0" smtClean="0"/>
              <a:t> </a:t>
            </a:r>
            <a:r>
              <a:rPr lang="en-US" sz="2400" dirty="0" err="1" smtClean="0"/>
              <a:t>bepalingen</a:t>
            </a:r>
            <a:r>
              <a:rPr lang="en-US" sz="2400" dirty="0" smtClean="0"/>
              <a:t>, </a:t>
            </a:r>
            <a:r>
              <a:rPr lang="en-US" sz="2400" dirty="0" err="1" smtClean="0"/>
              <a:t>materialen</a:t>
            </a:r>
            <a:r>
              <a:rPr lang="en-US" sz="2400" dirty="0" smtClean="0"/>
              <a:t> en </a:t>
            </a:r>
            <a:r>
              <a:rPr lang="en-US" sz="2400" dirty="0" err="1" smtClean="0"/>
              <a:t>uitvoeringsvoorwaarden</a:t>
            </a:r>
            <a:r>
              <a:rPr lang="en-US" sz="2400" dirty="0" smtClean="0"/>
              <a:t>.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1200" dirty="0" smtClean="0"/>
              <a:t>(</a:t>
            </a:r>
            <a:r>
              <a:rPr lang="en-US" sz="1200" dirty="0" err="1" smtClean="0"/>
              <a:t>Bron</a:t>
            </a:r>
            <a:r>
              <a:rPr lang="en-US" sz="1200" dirty="0" smtClean="0"/>
              <a:t>: </a:t>
            </a:r>
            <a:r>
              <a:rPr lang="en-US" sz="1200" dirty="0" err="1" smtClean="0"/>
              <a:t>wikipedia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  <p:sp>
        <p:nvSpPr>
          <p:cNvPr id="8194" name="AutoShape 2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196" name="AutoShape 4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</a:t>
            </a:r>
            <a:r>
              <a:rPr lang="en-US" sz="4800" b="1" dirty="0" smtClean="0"/>
              <a:t>?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272808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In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bestek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 de </a:t>
            </a:r>
            <a:r>
              <a:rPr lang="en-US" sz="2400" dirty="0" err="1" smtClean="0"/>
              <a:t>werkzaamheden</a:t>
            </a:r>
            <a:r>
              <a:rPr lang="en-US" sz="2400" dirty="0" smtClean="0"/>
              <a:t> die </a:t>
            </a:r>
            <a:r>
              <a:rPr lang="en-US" sz="2400" dirty="0" err="1" smtClean="0"/>
              <a:t>opdrachtgever</a:t>
            </a:r>
            <a:r>
              <a:rPr lang="en-US" sz="2400" dirty="0" smtClean="0"/>
              <a:t> </a:t>
            </a:r>
            <a:r>
              <a:rPr lang="en-US" sz="2400" dirty="0" err="1" smtClean="0"/>
              <a:t>uitgevoerd</a:t>
            </a:r>
            <a:r>
              <a:rPr lang="en-US" sz="2400" dirty="0" smtClean="0"/>
              <a:t> </a:t>
            </a:r>
            <a:r>
              <a:rPr lang="en-US" sz="2400" dirty="0" err="1" smtClean="0"/>
              <a:t>wil</a:t>
            </a:r>
            <a:r>
              <a:rPr lang="en-US" sz="2400" dirty="0" smtClean="0"/>
              <a:t> </a:t>
            </a:r>
            <a:r>
              <a:rPr lang="en-US" sz="2400" dirty="0" err="1" smtClean="0"/>
              <a:t>hebben</a:t>
            </a:r>
            <a:r>
              <a:rPr lang="en-US" sz="2400" dirty="0" smtClean="0"/>
              <a:t> </a:t>
            </a:r>
            <a:r>
              <a:rPr lang="en-US" sz="2400" dirty="0" err="1" smtClean="0"/>
              <a:t>beschreven</a:t>
            </a:r>
            <a:r>
              <a:rPr lang="en-US" sz="2400" dirty="0" smtClean="0"/>
              <a:t> </a:t>
            </a:r>
            <a:r>
              <a:rPr lang="en-US" sz="2400" dirty="0" err="1" smtClean="0"/>
              <a:t>aan</a:t>
            </a:r>
            <a:r>
              <a:rPr lang="en-US" sz="2400" dirty="0" smtClean="0"/>
              <a:t> de hand van: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de 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opdrachtgever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hebben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baseline="0" dirty="0" smtClean="0"/>
              <a:t>WAARVAN het</a:t>
            </a:r>
            <a:r>
              <a:rPr lang="en-US" sz="2400" dirty="0" smtClean="0"/>
              <a:t> </a:t>
            </a:r>
            <a:r>
              <a:rPr lang="en-US" sz="2400" dirty="0" err="1" smtClean="0"/>
              <a:t>moet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samengesteld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HOEVEEL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moet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worden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uitgevoerd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baseline="0" dirty="0" smtClean="0"/>
              <a:t>WAAR</a:t>
            </a:r>
            <a:r>
              <a:rPr lang="en-US" sz="2400" dirty="0" smtClean="0"/>
              <a:t> het </a:t>
            </a:r>
            <a:r>
              <a:rPr lang="en-US" sz="2400" dirty="0" err="1" smtClean="0"/>
              <a:t>moet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gesitueerd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WANNEER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moet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gebeuren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baseline="0" dirty="0" smtClean="0"/>
              <a:t>WELKE</a:t>
            </a:r>
            <a:r>
              <a:rPr lang="en-US" sz="2400" dirty="0" smtClean="0"/>
              <a:t> ANDERE VOORWAARDEN van </a:t>
            </a:r>
            <a:r>
              <a:rPr lang="en-US" sz="2400" dirty="0" err="1" smtClean="0"/>
              <a:t>toepassing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.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4" name="AutoShape 2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196" name="AutoShape 4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</a:t>
            </a:r>
            <a:r>
              <a:rPr lang="en-US" sz="4800" b="1" dirty="0" smtClean="0"/>
              <a:t>: </a:t>
            </a:r>
            <a:r>
              <a:rPr lang="en-US" sz="4800" b="1" dirty="0" err="1" smtClean="0"/>
              <a:t>wat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krijg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ik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dan</a:t>
            </a:r>
            <a:r>
              <a:rPr lang="en-US" sz="4800" b="1" dirty="0" smtClean="0"/>
              <a:t>?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272808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bestek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complete </a:t>
            </a:r>
            <a:r>
              <a:rPr lang="en-US" sz="2400" dirty="0" err="1" smtClean="0"/>
              <a:t>aanvraag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werk</a:t>
            </a:r>
            <a:r>
              <a:rPr lang="en-US" sz="2400" dirty="0" smtClean="0"/>
              <a:t> en </a:t>
            </a:r>
            <a:r>
              <a:rPr lang="en-US" sz="2400" dirty="0" err="1" smtClean="0"/>
              <a:t>omvat</a:t>
            </a:r>
            <a:r>
              <a:rPr lang="en-US" sz="2400" dirty="0" smtClean="0"/>
              <a:t> de </a:t>
            </a:r>
            <a:r>
              <a:rPr lang="en-US" sz="2400" dirty="0" err="1" smtClean="0"/>
              <a:t>volgende</a:t>
            </a:r>
            <a:r>
              <a:rPr lang="en-US" sz="2400" dirty="0" smtClean="0"/>
              <a:t> </a:t>
            </a:r>
            <a:r>
              <a:rPr lang="en-US" sz="2400" dirty="0" err="1" smtClean="0"/>
              <a:t>documenten</a:t>
            </a:r>
            <a:r>
              <a:rPr lang="en-US" sz="2400" dirty="0" smtClean="0"/>
              <a:t>: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</a:t>
            </a:r>
            <a:r>
              <a:rPr lang="en-US" sz="2400" dirty="0" err="1" smtClean="0"/>
              <a:t>beschrijving</a:t>
            </a:r>
            <a:r>
              <a:rPr lang="en-US" sz="2400" dirty="0" smtClean="0"/>
              <a:t> van het </a:t>
            </a:r>
            <a:r>
              <a:rPr lang="en-US" sz="2400" dirty="0" err="1" smtClean="0"/>
              <a:t>werk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</a:t>
            </a:r>
            <a:r>
              <a:rPr lang="en-US" sz="2400" dirty="0" err="1" smtClean="0"/>
              <a:t>daarbij</a:t>
            </a:r>
            <a:r>
              <a:rPr lang="en-US" sz="2400" dirty="0" smtClean="0"/>
              <a:t> </a:t>
            </a:r>
            <a:r>
              <a:rPr lang="en-US" sz="2400" dirty="0" err="1" smtClean="0"/>
              <a:t>behorende</a:t>
            </a:r>
            <a:r>
              <a:rPr lang="en-US" sz="2400" dirty="0" smtClean="0"/>
              <a:t> </a:t>
            </a:r>
            <a:r>
              <a:rPr lang="en-US" sz="2400" dirty="0" err="1" smtClean="0"/>
              <a:t>tekeningen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voor</a:t>
            </a:r>
            <a:r>
              <a:rPr lang="en-US" sz="2400" dirty="0" smtClean="0"/>
              <a:t> het </a:t>
            </a:r>
            <a:r>
              <a:rPr lang="en-US" sz="2400" dirty="0" err="1" smtClean="0"/>
              <a:t>werk</a:t>
            </a:r>
            <a:r>
              <a:rPr lang="en-US" sz="2400" dirty="0" smtClean="0"/>
              <a:t> </a:t>
            </a:r>
            <a:r>
              <a:rPr lang="en-US" sz="2400" dirty="0" err="1" smtClean="0"/>
              <a:t>geldende</a:t>
            </a:r>
            <a:r>
              <a:rPr lang="en-US" sz="2400" dirty="0" smtClean="0"/>
              <a:t> </a:t>
            </a:r>
            <a:r>
              <a:rPr lang="en-US" sz="2400" dirty="0" err="1" smtClean="0"/>
              <a:t>voorwaarden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nota van </a:t>
            </a:r>
            <a:r>
              <a:rPr lang="en-US" sz="2400" dirty="0" err="1" smtClean="0"/>
              <a:t>inlichtingen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Het </a:t>
            </a:r>
            <a:r>
              <a:rPr lang="en-US" sz="2400" dirty="0" err="1" smtClean="0"/>
              <a:t>proces</a:t>
            </a:r>
            <a:r>
              <a:rPr lang="en-US" sz="2400" dirty="0" smtClean="0"/>
              <a:t> </a:t>
            </a:r>
            <a:r>
              <a:rPr lang="en-US" sz="2400" dirty="0" err="1" smtClean="0"/>
              <a:t>verbaal</a:t>
            </a:r>
            <a:r>
              <a:rPr lang="en-US" sz="2400" dirty="0" smtClean="0"/>
              <a:t> van </a:t>
            </a:r>
            <a:r>
              <a:rPr lang="en-US" sz="2400" dirty="0" err="1" smtClean="0"/>
              <a:t>aanwijzing</a:t>
            </a:r>
            <a:r>
              <a:rPr lang="en-US" sz="2400" dirty="0" smtClean="0"/>
              <a:t> (</a:t>
            </a:r>
            <a:r>
              <a:rPr lang="en-US" sz="2400" dirty="0" err="1" smtClean="0"/>
              <a:t>indien</a:t>
            </a:r>
            <a:r>
              <a:rPr lang="en-US" sz="2400" dirty="0" smtClean="0"/>
              <a:t> </a:t>
            </a:r>
            <a:r>
              <a:rPr lang="en-US" sz="2400" dirty="0" err="1" smtClean="0"/>
              <a:t>uitgevoerd</a:t>
            </a:r>
            <a:r>
              <a:rPr lang="en-US" sz="2400" dirty="0" smtClean="0"/>
              <a:t>)</a:t>
            </a:r>
          </a:p>
        </p:txBody>
      </p:sp>
      <p:sp>
        <p:nvSpPr>
          <p:cNvPr id="8194" name="AutoShape 2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196" name="AutoShape 4" descr="data:image/jpeg;base64,/9j/4AAQSkZJRgABAQAAAQABAAD/2wCEAAkGBhMSEBUUEhQVFRQUGBgXFRUXGBgVGBoWGBQVGBcUGRUXHiYeGBkjGhUXHy8gJCcpLSwsGR4xNTAqNSYrLCoBCQoKDQwODQwNDSkYFBgpKSkpKSkpKSkpKSkpKSkpKSkpKSkpKSkpKSkpKSkpKSkpKSkpKSkpKSkpKSkpKSkpKf/AABEIALcBEwMBIgACEQEDEQH/xAAcAAEAAgMBAQEAAAAAAAAAAAAABQYDBAcCAQj/xABBEAACAQIEAgYHBgUDBAMBAAABAgMAEQQSITEFQQYTIlFhcQcjMkJSgZEUYnKhsdEkM0OCkjTB8BVTouFjstJU/8QAFQEBAQAAAAAAAAAAAAAAAAAAAAH/xAAUEQEAAAAAAAAAAAAAAAAAAAAA/9oADAMBAAIRAxEAPwDuNKUoFKUoFKUoFKUoFKUoFKVBdJ+l0ODQliC/Jf3/AGoJ2lc/4R6X8PJpMpjPxL2l87e0Pzq5cO43BiBeGVH8Adfmp1H0oN6lKUClKUClKUClKUClKUClKUClKUClKUClKUClKUClKUClKUClKUClKUClKUCvhNY8TiljUs5CqNyf+b1y3px6S75ooNO/92P+1BPdNPSMmHUpCc0h5j/b965gmDkxJ+0Ypn6tjZFXWSZ726qBdb66F7EDxOleMHh1VxJi7vI/aTDk5S2lw87kjqYba23I17K2JssWJWxmMoJIyNilXRR7P2XAQkanUKXtptzykKtjeij5msVjK9uZbkw4dD7CNMSWaT7ozHzN7QzSzQlSweMkB1Oo7J2ceBtvV/x+NSBQsiKCpzR4QnOsbHXrsU280536u/dm0HZrCYY4oySO5OZ7M17ySObdlQL66rc2soIsGNgQkeBelTGw2BkEy/DJ2j/l7X51feD+mTDyWE8bxN3jtr/sR9DXNsR0ajWIyAAhUxDPY3AYIixJcHcMc1vPe1zpDo+4KrmIYtEhDC4VnjeSS/4FCXHiaD9E8N47h8QLwyo/gDr/AInWt+vy6scyMuUNmYRkFLggypnRfxFf0qx8G9KGNgAvIXWwIEoLXB2IbexsedB3+lc34R6aoGsMRE0Z+JCHX6aEfnV04V0owuJ/kzIx+G9m/wAGsfyoJSlKUClKUClKUClKUClKUClKUClKUClKUClKUClKUClKUCo/jHG48MmaQ68l5n9h41F9KumkWDQ6gv3ch523PhXFeM8enx8h1ORiQO9iNwBsbDfZVG5GlBJ9MfSFLinyRE2vZctzvyQcz471XcBihGS3YZ11MjG8UJ3zaA9dLobAXA1IDEXXyIAospLhuxnXV5CSQYodNV5F7a66H2K8lBfslQY9M28cV+SD+rKbXzXO1wTbOoZfspdrtmkkkJYRknrZL9rrJdfVR87E3IN7gds4YeIyrJ1gkswGUOumVdskWnYFtLjxA8drDYNi3VojM7n+V7Tub3vMw378gIC7sbg3scHRHTNKweRjluFzqptYxwRi3XzDa+kaWPcDQUufFl27VwvMXsbE3JJN7X8bknU3qYwmNh6nKxZCBoFUAgM1iFZmspYWzSOb2NghtesmO6L2JERJIaxsesUNa3UoQL4ifmxUBE11tqIabhkqC9g3aCZlOcdaTYoh/rSjS5XMBffagn8Pg50Hq5Q1lYKqHN2QwLCMsNFuLtiGCqLdkm1bMXGHRvXxrmIZl0IURuoVpSR2hHYDtWLPfQgEZqcmIZGIuVINiAb6hhp958wGp2sPCpPDdI3BYuFkLMzNnGcvKbZS5OsxU6gNdASdDQWr7fhpGz5slj1mttxCY43YDb7sYueeg30OLcNh6iSMMxf+FiiUW0dI2GWW/ssese4GoNvvWjcZxWN7lYwHzWUs11Qta8ruBmmmvzsFUDsqdh5wOHKheqJJRmkW5y5pF0OIe+kUKW0LWJIPxHKEZi+BujoEZWEhbKQbGykguy+6NGIvyBrSE7pYkEXFxuNORqyYuAhUya5oxBhzqC4ChJMQAdQtg/aNrX+6banFZFdT1YPrJSIxbeGMLHFrzuS4t3r4UGzwf0k43D2CTuVHuv6xf/LUfKr1wf05bDEQg97RG3/g371zPH8ItmyjMet6iMrszRgB2HfdnTX7xqOxWCyBiDcK+QHvIBJI8Nv8hQfpHhPpEwGIsFnVGPuyerP1Oh+RqxpICLggjvGtfk1My9lr5u7c7A286kuE9JsThz6iaRLbgE2+anT8qD9RUrifCPTXiEsJ0SUd/sN9RcflV24T6W8FNYOWhb7wuP8AJb/nagu1K1sFxKKYZopEcd6sG/StmgUpSgUpSgUpSgUpSgUpSgUpWHFYtI0LuwVRuTQZSaoHTj0lph1KQm7/ABD/AG7h4/Sq3049KDSsYMKDY6aakn5b+W3feudRY0pJ1hs8g1u1mVT32NwzDly/Wg3MXiJJ5M02ptm6skqFXTtyN7iaj7zXG11JfbARYBmV9AAMrTWNhGqgdiAG+gGpve57K4Ti0fskMR7WQk3ll/7kz3vl1Jt8tCzMU6AKzs2ZScjSLYNKQB6mIW9XCBYE2GlhbUIA20a9yzZRYK7ixtfbDwD2fDe1tSSLW847iAjsqABlvlUaiMnc3PtzHmx25eOpHiCSApGcDcaRwoNTl31G5fU32zMQx0UwcjRtINUUka6Gwtc28MyjzYWvrYLNwLpWsCZeqXVSGIuC7ZgR1jDtdWo9xMoJ351Z4ukkE1x1gUEMpLHq2aNQDZiv+ng7oo7u1rcga5as4GhBB0/MXB+hrIstB1KaEEqtixdcqQJaOSSMWNmAsMJhBcG1wWvcn2WPxsADYkksw6pXhXKSNb4TApb1abhprDZvvKtd4B0mijQrk9sIHDNYyvfVpZvchXkijW+p3vbcFxiKQ3DMTITEHQZXlCgeowqDWGAWAaRspNhqtrxBE4joxDlOZBv1doRcLr/o8IDfrJifbnbNa7AXO9c4j0VZCCuhLFcsd5FDnRcLh9S07qbh5LhQdLk73SDpHhi5XOhl/lRqD1cSJluUjkIAWLSzOO3IdAFFg2Xqw9iCWzpYFbRvJFb2IVNvs2Ft7UhsWA0sLZA5VNhZIyQw9khSVOZVY7oGGjSd9ibfp8DkXG1rgj4ddbg7vcc9reGnSJMKpsy6DWJHiXXfXDYGMi4JIOaci97nfMtQOL4IGk6qFIzKASwveDCxkas8mvWyn4ySLgBQ3ZICGj445Ylx1hexcMSGZFFgsko7Qj0HYUgaeVssOKRyHeS0hNlcrkijC+zkjjDM5FuyoCgG29YMXwYqgZCxSUgR5h252BsTHGLsI7nQne2lzoNSXDyKzArZ0tmtqI1Nhra9jdgvgTbfSgk48LIGhMIY5bnDpo0rsSbzGJSxQZtdfhUAtYmtGcBeqjkylImLPlYHMWK51DC9+yiJcaaEi9a0eJIBCMVQghrEgyXtfNbdbgabaCvi4curEmyoLsxva5vljFt2ax07gTsDQS/COEGXPiX0W7tpy1LEi/cAxHiIx74qKjWXFTLFChZ27Kquuvh4b+QHhW/JxzEYiKLBwooWyoFjU5pDdfaJJJJYKbaDsr8ItYuJxJwrDPhoLPjJF/i511EKN/QVvdvzOl/mMoU7iODSCQxq4kZdHddUzcwh95Rtm5200tfWz66b1YuhnRNcTimXEt1UUK9ZNmPVm2mVLn2Qb3J7hpuK6L0G6FwSvJjpoESAkfZImGVVhQaTsp5sAGBbxPMGg5DheKSxEMjMp7wSD9RrVt4P6W8ZFYM/WDucZvzFm/OtbjuDw+J4jO8ByYRbSSyKLBVIXMEU6Z3kuqrzJvsCRq4bomZoJsWoEGFTOylizk20CJzbWy5jpfYbgB0rhHpphewmjKnvQ5h/ibH9auPDeluEnt1cyXPuscrfRrVxTgHoxxGLwRxMbKDc9VGd5ApIax2TUWF7319kWJlvRnLDMHwmJQMy3eLNf2ffT5HtfNu6g7YDX2qZ/wBI6kfwzzR290SFk/xkzDw0tXuHpRPG2WTq37s14GPiCbof8gfAUFwpUEvTGAZeuzQ5ti47J0vpIt1P1qXw2MSQZo3Vx3qQR+VBmpSlApSozj/FGgiJjTO5vlW4Gvz3PhzoHHekEOEjLysBpot9T/68a4zxrpNi+LzGODsxLcsSciInN3c6KvidT+VRXE+IvjMS5x0rRIlyy5SZNDoipoM+umaygXPnZ8HAjqIUiXq1s6YFX30BGJ4jONANjk8hblQaOE4FAkHqy/VP2HxAX12Lb/8AmwcZBKxE6FyNedwCKguJdD3Rm1SMxjrJwCWiwyn2I2kuS85+EXO29zluYxl7yiU6+qbGKnabl9j4bByHLPb68seOxSQKBIiL1RDJhic8OHZtRNimFziMU24j118iwDmeK4dJGF6xSvWLnCnRmXk7DdVPK+++xBOONGY5QRfYkkIijuJNgB+v5GwcRMk/rX6zJO/ZNs0+Jk27IHIaDQZUuAodr3gMRg5ENrbNl7PaAkI9i40aTwF6DZjwM4jXKjlJDm07JkCXJdVIzdWuvbIyg6nXQbicbQxiJkCpYgBSbMSSMoY+ygBILXuczse0QVisPxR47gGynLnQ9pWCm4WRff1906eFbs/FlkBM0edyCxN7MzDRBI/9OJV0EceUaDXawSjQYeYszG4sz3AFyEXJnCm2WNSbLqLtfTLcLWHwEqoHAupCnyz5sg11JIW+l/8AatqPh4ynq5MzOoDWBGrEFYYk/mStdQCQoUW3sQTk+2yREF0/luzNzAfqkSKMuvNerU5b6WPcbBGpLqVIKkXv5jkRyrZhxLLfKxW4INiRdSLFTbcEcqyYuGOTq8hKmypcgAAIgMr2HLOWI/Cflq/ZpRfsk2AJG5AYXW9udtbdwPcaD2a2sLxWWO+V2sQoZbkqyq2YKy7FQeVaEc1/Cvd6C+cE6QT4gOzNFCPZkxTWHVxMOzBDGdB7Jsq7gDNooqXOFRESMQv1bnNDhSfXYl9ziMUx9mPnZrC2rWFkPL4pCpBBsRqCORHOprB9L8Qmf1jXlYGWTTrSt9VEjXIHPzseVBdHjYySWkQzhbYnGHSHCxkW6mAadu2nInnlF6r/AB14ooEVVKQWzQwtpJOdhi8RaxCfAulxtZbk+36WwdTYRhVib+Hwts0dzr9onY/znFh2ToTqdABVaRJ8ZiNzJLKSSWPzZ2Y6KoAJJOgA8KDzwzAPPJlBChQWeRvZjjG7tbzAAGpJAGpFfeJ41WtHECsMd8gPtMTbNK9t3aw8AAFGgrc4tjkRPsuGN4wQZZdjNIPf11Ea3IRfEsdTptcDwqYaIY2dQTcjCRHZ5BvMw/7aH/JrDkaDYhmPC0BH+ulXnr9njYC2nKdhr91Ta1zpb+BQYT7PAZ3EOHS00zSkB8ViNGGVblnhVtb27VlA2aubQxGcyYjEMxjDXka/akka5ESk++2pJ91bnuBycNwAmLzzdiCO2fL2cxt2MPH3MQN9cqgk30BCxdLePxYnHjHdSrwLlSNJLjrjHmvIVHuBrA3OtgNe0BqcU6b4/iDCHObSHKsMYEaHwbmVG5zEgAXqvcSxzSvmNlUABVGiog0VFHJQP/dySakz/CQldsROvb74oWFxF4O4sW7lIXmwoMXGMYioMLA140N3kH9WYixl19wAlUB2W53Y10bCSR8WSPAYRZEwcHVnETEZLog7EKDfOzAEsbWyk2PPksGEaRwi+0eZNgABdnY8lABJPICrBJ02xMURw+HmyRAntRxpAzk7uxQXufO+16DsnSzpfh+GYYRxZOsVQsMI2UAWBYDUIB8z9SORz4dsGmGxvWEYqVzMItMvVHYsN+3c/wBrjxqN6OYEYicvOT1EI63ENzKg6JfmztZfme6vHFOITY/FlgpLysFjReQvZEUeFB19usxKx4jDuCkgzZToQLaJnFygV1s2WxN31va0rhMO2VVc5rABiw9ogAFivjv86r/RPBPw2VcDOwZZlEkL8hLb1sI+YuO/zarlIyopZjYAXJ8BQVzpnhF+yCCNFMk0iiFbWs9yzSabBVzEnzqydFuFLh8OEXYbnmx5sfEkn9OVQHDlaRzipBZnGWFD7kV73t8T2DHwsO+rjg0si+V/rrQZqUpQK0uMYPrYWXnuvmP32+dbteHNBzbiHD4p1tNGsgG19GH4XHaXyvbwqp8Q6GuoIwspyFgzYeU5VYrewLAhX3I7WXc61d+ksgimbLqD2tORO4PzqFGOzUFQl6TYrDSj7SjpLqOssuZISLdXhUIEcIO2cA6WtsQ2Th08M2VnySOAzRYXMVgiF+1Nip39o6AtuW7IJ1Ci4MwdMjhXT4HAZfOx2PiLGq9xPoDBLcwsYW+E3kj/AP2n/n5UEhhMOZGzhncyAr14AjklQCzRYNG0wuFUaNO1tPO1a+NgiyrlFlYdVF1CnM4vrhsCh1ysfbxTatrbQ2qAxUOPweYyL1sTEdYx9bG4VbIsjKQci6ERvYXGqmsuD6YIzFpTKryL67EKFMxWw/hsOLhcPGdsw1sDtcKA1uIdGy2cDIvUC87qbwYYcsOrD+dOeZ1JNh3sK9jeESREhlIIGdlbRlU+wZRshYG4Um/hqL9XweLhZUETRokbZYlQGSOJ9DaGM9rGYw3HbsVW99d2xcQEMYvLkRUfNaT1yxzEfzZyLnF4yxuIx2IwdbCxIckYsp1BB0NjcE6XBPMLYgipHBcZZVVWuVWwj2Doua7mIm6Q5vjCltB41eMR0aidyAoLgFxFK4OTfPjeIy7BtSRF8rasDAcQ6DsCoizOZB6oMAryqur4llNuow4GxY3OhNgdAh/skT+w2S+clSCVCDZEOruSPeYKN/E1ISl1aYvYqQUzhgVMhsSAymz5UdwbXHbtsRePm4TJGLkXzAsLX7Uam3W2NiIidibX5VLdCuib4+exJWJdZJPD4Vv7x/Lc9xDY6H9CGxzqB2IYxaSW27EliFvuxuB4AAnkD0qTo1h1QQerMa6BCgIB57m5a+5Fz31ZMFhI4Y1iiUKiCwUfqe8nck71rz4WMm5UC9x3XubkHwJ5c7nvNwo3EPRDFJ2oJRGTqBq6a6jQ9ofU1T+NejjG4e56vrVG7QnPYd5T2x9LV27IadWG3vfvBykfOg/NDIQdalV4wseF6qFWEkv+olNrlQezClto9ATzY2voBftnSDoxh8QjNPGjmx9Zbq5QeXbT2teR0ri/SzhEOGm6uGVpLe2CB2DyXMNGPyFqD50d4QkmaaclcNDYykaF2PswJ3u1vkLk7Vmmlk4hiSzFY40XU29XBh00AA7hcADdmI5tUD1hta5te9uV++3fWyvE3EPUiyoWztYauwFlzHmF1sNhmJ3NBKmP7ZKsUPqsNApOZtRHECM88lvakY2vbclVGgWtLjfG1crFCpWCK6xJcXN7ZpHI9qRyASR4AaKK2MXxJfsiwQKyp2XxDG2aSTYXttGt7KO9iTqdLV0NxWOxNocFhoMPCezJOsN8qkWYmWUtnex21N+4agKvwnhjJA+MmUCOJ1jjjYXz4hhmUMp9xFu5B3sBsTbSlLyya5nd28WZnY/UsSfzrt/pA6O4aLgrxKqxJBleIbdsNYfiZgWBJ1OYmuYmL/p8HWuLYuZfVKd4YmH8wjlIwOnwg957IRXElGHUwKQZDb7Q4NxfQiBSN0UgXPvMO5VJhWejzX8a3OEplzYhtoiAgOxmOq6cwoBc+Sj3qCQ4hP1GHXCL7RYSYk98luzF5RgkH77N3Cuj+hrokgT7a9mZrrEN8oGjMe5jt5X764/1mpJPiSf1vUrhsdPhHBSV43sGIRitswvla3OxFxy27xQdx9JnDlfAmXMEfDkSI97EEEXAPedCPFRVS6P8en4jkMhIhiBM/wAMj6hVsNADbMe7XvFc6m4jisdMiM7zSO1lDMTqfPRQBqe4A12TgnA1w8EeHj1C+022dzqzfM/QADlQTHC8OZXzH2Rt5f8Av9KsgrUwcARQB8/OtsUH2lKUCsGLvl0rPXxlvQULieDJcmobEcOB5a940NdCxvDAdahsTwvwoKaYHXbUfQ16jxetjoe41Pz8OrQnwHeL0GKHE2NwSD3g2rQ4j0awuIuXjCOf6kVozfvK2yN/jfxrYfAkeybeB1H13rwJmX2hbx5fWgq2K6B4mFi+ElEmhFlPUy2YEEZSbNcEiysb32qu8WxM7MqT5lMShFjK9XkA7o7CxJ1Jtckkm9dTjxINZMTGky5JUWRRsrjNb8J3X+0ig5JguKyw2yNoGz5CAyZwLByh7LEcrg1YeF9PSmbrk61ny9YzksZCG/qk9po1XaIWUnU31vLcR9HsT6wSGI/A95E+TDtr8w1VLi/RXE4e7SRnIP6iesj+bL7Pk1jQWSWeTik7LFmWAMGmmYDM7DRSwGmg0SIaKO83Y9J6NcNSCHLGuVdl8huSeZJ3PhXBsBxCWFs0UjIe9Tv5jYjzroPAfSwUVUxUQYDTrI+y3mUPZY+RHlQdHZ/+f8/Wvqtpr/z/AJ41HcI4/hsV/ImVz8B7LjzRtT+lSpgoPKEeX6fSs6C9YkhqD6adLUwEF1sZ5AREp185GHwj8zp32DR9IfSzqUGGhN8RIRoNSgO2g98kiw+fdejp6JcdIuchFJ1tI5za94UNY+ZvUR0a6T9Rjhip1MxDFmue0S1wXBOmYZiRfTy3HfuAdJcNjEzYeVXsLsuzr+JDqPPbxoPzrx7onisHriIiFvYSKQ6X7rjY+BtURnr9XY3hySoyOoZWFmVhcEHkQdxX599I/Qb/AKfiAY7mCa5jvqVI9qMnna4seYI5g0FWEn7fKrZ0b9JeLwaJGjK0UYYLEyjL2jfMWFnJuT73OqiKUHQsH0vGKd8VxCZXOH1w+EAspkOz5diFvsSSefZBvTeI458VM0kjDO5J7RsPw3Og+dvOtC9KC0QejjFSuiwtBKXRX7Mq3VSB7StY6c8ob9KjONwmKU4ezKILrZhlJY2LyFTsWIFvuhByrSwnEJInDxuyMuzKbEfMVKcJwEuOxBMsjWAMk8zHNkjHtMb7tsAOZIoPHDMII4jiZACAcsCHXrJRYliOccdwT3sVXYtaMllLEkkkkkknUknck9963ukHFhNL2BkhjASFPhjBNh4sSSxPNmJqU6CdF/tmIu49RFZpPvH3Yv7ra+APhQXD0ZdFuqj+1SD1kotGD7sR97zf/wCtviNdJ4Xhbdo89v3rVwuHztbkN/LuqbRaDJGtZa8qK9UClKUClKUCsMmGBrNSgjJuGg1Hz8Kqx15aMGqKbiOF+FR02AIq+SYQGtGfhYNBQpeHjlofD9qwFXXxHh+1XHE8I8KjJ+GkVBCRYsVtxYkg3BIPeNK+4jAX3H7/AFrTfCMPZN/A/vQYuIdHMLPcvGEY+/FaNr95UDI3zW/jVU4p6PJluYGWZfh0jk/xY5W+TX8KtwxJGjAjzrYjxF6DkMuHeJ8rBkdfdYFWB8jqKm+GdO8VDYdYzqPdck/Rr3FdGxUEcy5ZUWRRsHF7fhO6/wBpFVfino8ja5w8hjPwSXdPIOO2vzDUG9hfSenVszNKrgXCE5gx7g/7gfOqqvDsXxR5JwVlkFrx51V7AaCONiCVA7vzN6jOKdHcRh9ZYyF/7i9uP/NdB5Gx8K04iwsVPiCNPzoGMwLxuUkVkdd1YFWHmp1pgZnhkWSJ2jdTdWQ2IPh+2xqxQdN5SgjxaJi4hsswu6j7kw7an5mjcLwWI/005wzn+jitUv3LiVGg/GB50FtwvpykWNQ+HV5ALM+fIGPxZAptfuvVT6ZdPpeIoqSoiqjFlyXvqLWJJN/oKh+LcDnwxHXRsgb2W0ZG8UkW6t8jUfQYsjcrN4HQ15Z+8FT41lIrLBjGXSysOauAy/Q7eYsaDWzV6BqUhhwsu+fDOea3li+ak51HkX8q9YnopiApdAs8Y1MkB6wAd7IO2n9yrQR2GwzSOqIpZmIVVGpLE2AA7yatnSSVcFhhgYmBkaz4uRfee3ZiB+Bb28dTzqv9H+OPhJetjCM4VlUuD2SwsWWxFmtcXvzNaeJkZ3LMbkm5J7zQfcDgnmlWOMZndgqjvJ/QePKu9dHeBphMOkMettWb43NszfoAOQAFVP0ZdGOqj+1SDtyi0QPuxnd/N+X3fxV0rheF94/L96DdwmHyLbmd620WvKLWYCqj7SlKilKUoFKUoFKUoFKUoFfCK+0oMTwg1qzYAGt+vhFUV/EcKqMxHC/Cri0da8mFBoijTYDwqPk4db2bj8x9KveI4aDUbiOFUVUbuu407xrWaLFA1LTcPIqPm4eO6x7xpUH1H7jby/SojH9EcNLc5OrY+9FZPqlsh+gPjW8YHXbUfQ19TFcjoaCl8S6BzprERMvcOxJ/gxs39rE+FViaJkYqylWG6sCrDzU6iuxrKDXjGYKOZcsqLIo2Di9vwndf7SKDlfD+OzwArHIyo3tRmzxt+KJwVb5ivk00EurR9S/xQ6oT4wsdP7WA+7Vt4l6PY21gkaM/A95E+TDtr889VvH9F8RACXjJQf1E9YnzK6r/AHAUEJPGVPIj4l2+YOorFm7gTfapXCTGN1dSLqQQbAi47wdCPDnXd+g2G4fKgxGGhgWYqvW9WoBjcr2lA9wXvta476Dg8XRXHFcwweJK73EUn5dnWtWDFSwyXBeKVeXajcfoRX6wtUbx3o3h8ZHkxESyDkSLMvirjtKfI0H54fpKJh/FwRz/APyfypvPrkHaP41atjoV0XGLxBJDDDxHM9ze9z2YrgAEm2pAGgPhXvpP0Ikw2PGFjPWGSxhJsCVa9i1tBbK1zt2Sa6hwHgqYWBYU1tqzc3c+0587WA5AAcqCWwuHzsANB4cgO4cqno0sABsK1sBhsi67nf8Aat6NaqPaLXugpUUpSlApSlApSlApSlApSlApSlApSlApalKDwUrFJADWxS1URc2ABqOxHC6sZSsTw0RT5+HeFaM+BvuL1dpcGDUfiOG0VTXwRHsn5H968CYr7Qt+n1qyT8OrRlwdQRIc9og3JtlB9kd97AkXr6vEgmW5KswvpfS2+o5b1nk4eOWn6fStd4CDcqDa4uN7HfxoMOM4DhsR2njF216yP1bHxNhlb+5TUJN0HmibrMHP2htqYJR4Bwcp+q+VTMUBW3VvYadk6jfX52P5VsR8SIsJFIvzGo3t+x+dBWpOmvFsMcks0inkJY42v5My9rzBNeH9KPEbH14HiIowfkbVcsNjFlQjdTujAEHzQ3BrRfobhJJFYxlbG5RGsjW1yspvYeClaD50I4TJlOLxLM88w7JclmWI6g3OxffwW3eavHDMLc5jsNvOtSGIuwA3P/L1YIIQAANhQZI0rOBXxVr1VClKVApSlApSlApSlApSlApSlApSlApSlApSlApSlApSlB5K14aKstKDTkwoNaU3D6mLV5KVUVifhtaUuBIq4Nhga15eHg0FKmwAO417xvWs+EZdtR+dXGbhVacnCzUVT3wwOguhF7W0tc3vbzqYwLXYeVSEnCL7i9bHC+ABXDG9hy3oJLhmEyrc7n8h3VJolfESslUKUpUClKUClKUClKUClKUClKUClKUClKUClKUClKUClKUClKUClKUClKUClKUHy1fDGK+UoPnUDur0EFKUHqlKUClKUClKUClKUClKUH//2Q=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als</a:t>
            </a:r>
            <a:r>
              <a:rPr lang="en-US" sz="4800" b="1" dirty="0" smtClean="0"/>
              <a:t> contract: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633670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aanbesteding</a:t>
            </a:r>
            <a:r>
              <a:rPr lang="en-US" sz="2400" dirty="0" smtClean="0"/>
              <a:t>: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Opdrachtgever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Aanbesteder</a:t>
            </a:r>
            <a:endParaRPr lang="en-US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Aannemer</a:t>
            </a:r>
            <a:r>
              <a:rPr lang="en-US" sz="2400" dirty="0" smtClean="0"/>
              <a:t> = </a:t>
            </a:r>
            <a:r>
              <a:rPr lang="en-US" sz="2400" dirty="0" err="1" smtClean="0"/>
              <a:t>Inschrijver</a:t>
            </a:r>
            <a:endParaRPr lang="en-US" sz="2400" dirty="0" smtClean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899592" y="3645024"/>
            <a:ext cx="633670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Na </a:t>
            </a:r>
            <a:r>
              <a:rPr lang="en-US" sz="2400" dirty="0" err="1" smtClean="0"/>
              <a:t>aanbesteding</a:t>
            </a:r>
            <a:r>
              <a:rPr lang="en-US" sz="2400" dirty="0" smtClean="0"/>
              <a:t> en </a:t>
            </a:r>
            <a:r>
              <a:rPr lang="en-US" sz="2400" dirty="0" err="1" smtClean="0"/>
              <a:t>alleen</a:t>
            </a:r>
            <a:r>
              <a:rPr lang="en-US" sz="2400" dirty="0" smtClean="0"/>
              <a:t> de </a:t>
            </a:r>
            <a:r>
              <a:rPr lang="en-US" sz="2400" dirty="0" err="1" smtClean="0"/>
              <a:t>laagste</a:t>
            </a:r>
            <a:r>
              <a:rPr lang="en-US" sz="2400" dirty="0" smtClean="0"/>
              <a:t> </a:t>
            </a:r>
            <a:r>
              <a:rPr lang="en-US" sz="2400" dirty="0" err="1" smtClean="0"/>
              <a:t>inschrijver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Opdrachtgever</a:t>
            </a:r>
            <a:r>
              <a:rPr lang="en-US" sz="2400" dirty="0" smtClean="0"/>
              <a:t> = </a:t>
            </a:r>
            <a:r>
              <a:rPr lang="en-US" sz="2400" dirty="0" err="1" smtClean="0"/>
              <a:t>opdrachtgever</a:t>
            </a:r>
            <a:endParaRPr lang="en-US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Aannemer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opdrachtnemer</a:t>
            </a: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200800" cy="10081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err="1" smtClean="0"/>
              <a:t>Een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bestek</a:t>
            </a:r>
            <a:r>
              <a:rPr lang="en-US" sz="4800" b="1" dirty="0" smtClean="0"/>
              <a:t> is </a:t>
            </a:r>
            <a:r>
              <a:rPr lang="en-US" sz="4800" b="1" dirty="0" err="1" smtClean="0"/>
              <a:t>gekoppeld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aan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6336704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RAW-</a:t>
            </a:r>
            <a:r>
              <a:rPr lang="en-US" sz="2400" dirty="0" err="1" smtClean="0"/>
              <a:t>systematiek</a:t>
            </a:r>
            <a:endParaRPr lang="en-US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UAV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UAR en ARW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RAW-</a:t>
            </a:r>
            <a:r>
              <a:rPr lang="en-US" sz="4800" b="1" dirty="0" err="1" smtClean="0"/>
              <a:t>systematiek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nl-NL" sz="2400" dirty="0" smtClean="0"/>
              <a:t>De </a:t>
            </a:r>
            <a:r>
              <a:rPr lang="nl-NL" sz="2400" dirty="0" err="1" smtClean="0"/>
              <a:t>RAW-systematiek</a:t>
            </a:r>
            <a:r>
              <a:rPr lang="nl-NL" sz="2400" dirty="0" smtClean="0"/>
              <a:t> omvat </a:t>
            </a:r>
            <a:r>
              <a:rPr lang="nl-NL" sz="2400" dirty="0" smtClean="0"/>
              <a:t>de volgende onderdelen:</a:t>
            </a:r>
          </a:p>
          <a:p>
            <a:pPr>
              <a:buFont typeface="Arial" pitchFamily="34" charset="0"/>
              <a:buChar char="•"/>
              <a:tabLst>
                <a:tab pos="176213" algn="l"/>
              </a:tabLst>
            </a:pPr>
            <a:r>
              <a:rPr lang="nl-NL" sz="2400" dirty="0" smtClean="0"/>
              <a:t> De </a:t>
            </a:r>
            <a:r>
              <a:rPr lang="nl-NL" sz="2400" dirty="0" smtClean="0"/>
              <a:t>Standaard RAW Bepalingen, kortweg de Standaard </a:t>
            </a:r>
            <a:r>
              <a:rPr lang="nl-NL" sz="2400" dirty="0" smtClean="0"/>
              <a:t>2010 of 	de  “oude” Standaard 2000;</a:t>
            </a:r>
          </a:p>
          <a:p>
            <a:endParaRPr lang="nl-NL" sz="2400" dirty="0" smtClean="0"/>
          </a:p>
          <a:p>
            <a:pPr lvl="1">
              <a:buFont typeface="Wingdings" pitchFamily="2" charset="2"/>
              <a:buChar char="v"/>
              <a:tabLst>
                <a:tab pos="722313" algn="l"/>
              </a:tabLst>
            </a:pPr>
            <a:r>
              <a:rPr lang="nl-NL" sz="2400" dirty="0" smtClean="0"/>
              <a:t>De Standaard RAW Bepalingen zijn een uitgebreide set </a:t>
            </a:r>
            <a:r>
              <a:rPr lang="nl-NL" sz="2400" dirty="0" smtClean="0"/>
              <a:t>	juridische</a:t>
            </a:r>
            <a:r>
              <a:rPr lang="nl-NL" sz="2400" dirty="0" smtClean="0"/>
              <a:t>, </a:t>
            </a:r>
            <a:r>
              <a:rPr lang="nl-NL" sz="2400" dirty="0" smtClean="0"/>
              <a:t>administratieve </a:t>
            </a:r>
            <a:r>
              <a:rPr lang="nl-NL" sz="2400" dirty="0" smtClean="0"/>
              <a:t>en technische bepalingen. </a:t>
            </a:r>
            <a:endParaRPr lang="nl-NL" sz="2400" dirty="0" smtClean="0"/>
          </a:p>
          <a:p>
            <a:pPr lvl="1">
              <a:buFont typeface="Wingdings" pitchFamily="2" charset="2"/>
              <a:buChar char="v"/>
              <a:tabLst>
                <a:tab pos="722313" algn="l"/>
              </a:tabLst>
            </a:pPr>
            <a:r>
              <a:rPr lang="nl-NL" sz="2400" dirty="0" smtClean="0"/>
              <a:t>Deze </a:t>
            </a:r>
            <a:r>
              <a:rPr lang="nl-NL" sz="2400" dirty="0" smtClean="0"/>
              <a:t>bepalingen zijn automatisch van toepassing op alle </a:t>
            </a:r>
            <a:r>
              <a:rPr lang="nl-NL" sz="2400" dirty="0" smtClean="0"/>
              <a:t>	</a:t>
            </a:r>
            <a:r>
              <a:rPr lang="nl-NL" sz="2400" dirty="0" err="1" smtClean="0"/>
              <a:t>RAW-bestekken</a:t>
            </a:r>
            <a:r>
              <a:rPr lang="nl-NL" sz="2400" dirty="0" smtClean="0"/>
              <a:t>! </a:t>
            </a:r>
          </a:p>
          <a:p>
            <a:endParaRPr lang="nl-NL" sz="2400" dirty="0" smtClean="0"/>
          </a:p>
          <a:p>
            <a:r>
              <a:rPr lang="nl-NL" sz="2400" dirty="0" smtClean="0"/>
              <a:t>Voor het maken van een bestek:</a:t>
            </a:r>
            <a:endParaRPr lang="nl-NL" sz="2400" dirty="0" smtClean="0"/>
          </a:p>
          <a:p>
            <a:pPr>
              <a:buFont typeface="Arial" pitchFamily="34" charset="0"/>
              <a:buChar char="•"/>
              <a:tabLst>
                <a:tab pos="176213" algn="l"/>
              </a:tabLst>
            </a:pPr>
            <a:r>
              <a:rPr lang="nl-NL" sz="2400" dirty="0" smtClean="0"/>
              <a:t> De </a:t>
            </a:r>
            <a:r>
              <a:rPr lang="nl-NL" sz="2400" dirty="0" err="1" smtClean="0"/>
              <a:t>RAW-catalogus</a:t>
            </a:r>
            <a:r>
              <a:rPr lang="nl-NL" sz="2400" dirty="0" smtClean="0"/>
              <a:t>. </a:t>
            </a:r>
            <a:r>
              <a:rPr lang="nl-NL" sz="2400" dirty="0" smtClean="0"/>
              <a:t>Deze catalogus </a:t>
            </a:r>
            <a:r>
              <a:rPr lang="nl-NL" sz="2400" dirty="0" smtClean="0"/>
              <a:t>geeft de </a:t>
            </a:r>
            <a:r>
              <a:rPr lang="nl-NL" sz="2400" dirty="0" smtClean="0"/>
              <a:t>exacte </a:t>
            </a:r>
            <a:r>
              <a:rPr lang="nl-NL" sz="2400" dirty="0" smtClean="0"/>
              <a:t>	omschrijvingen </a:t>
            </a:r>
            <a:r>
              <a:rPr lang="nl-NL" sz="2400" dirty="0" smtClean="0"/>
              <a:t>van </a:t>
            </a:r>
            <a:r>
              <a:rPr lang="nl-NL" sz="2400" dirty="0" smtClean="0"/>
              <a:t>resultaatsverplichtingen </a:t>
            </a:r>
            <a:r>
              <a:rPr lang="nl-NL" sz="2400" dirty="0" smtClean="0"/>
              <a:t>op </a:t>
            </a:r>
            <a:r>
              <a:rPr lang="nl-NL" sz="2400" dirty="0" smtClean="0"/>
              <a:t>alle 	onderwerpen </a:t>
            </a:r>
            <a:r>
              <a:rPr lang="nl-NL" sz="2400" dirty="0" smtClean="0"/>
              <a:t>in de </a:t>
            </a:r>
            <a:r>
              <a:rPr lang="nl-NL" sz="2400" dirty="0" err="1" smtClean="0"/>
              <a:t>grond-</a:t>
            </a:r>
            <a:r>
              <a:rPr lang="nl-NL" sz="2400" dirty="0" smtClean="0"/>
              <a:t>, water en </a:t>
            </a:r>
            <a:r>
              <a:rPr lang="nl-NL" sz="2400" dirty="0" smtClean="0"/>
              <a:t>wegenbouw </a:t>
            </a:r>
            <a:r>
              <a:rPr lang="nl-NL" sz="2400" b="1" dirty="0" smtClean="0"/>
              <a:t>en dus ook 	groen</a:t>
            </a:r>
            <a:r>
              <a:rPr lang="nl-NL" sz="2400" dirty="0" smtClean="0"/>
              <a:t>!</a:t>
            </a:r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RAW-</a:t>
            </a:r>
            <a:r>
              <a:rPr lang="en-US" sz="4800" b="1" dirty="0" err="1" smtClean="0"/>
              <a:t>systematiek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l-NL" sz="2400" dirty="0" smtClean="0"/>
              <a:t>De RAW wordt onderhouden en beheerd door de CROW</a:t>
            </a:r>
          </a:p>
          <a:p>
            <a:r>
              <a:rPr lang="nl-NL" sz="2400" dirty="0" smtClean="0"/>
              <a:t>CROW staat </a:t>
            </a:r>
            <a:r>
              <a:rPr lang="nl-NL" sz="2400" dirty="0" smtClean="0"/>
              <a:t>voor: </a:t>
            </a:r>
            <a:r>
              <a:rPr lang="nl-NL" sz="2400" dirty="0" smtClean="0"/>
              <a:t>Centrum </a:t>
            </a:r>
            <a:r>
              <a:rPr lang="nl-NL" sz="2400" dirty="0" smtClean="0"/>
              <a:t>voor Regelgeving en Onderzoek in de </a:t>
            </a:r>
            <a:r>
              <a:rPr lang="nl-NL" sz="2400" dirty="0" err="1" smtClean="0"/>
              <a:t>Grond-</a:t>
            </a:r>
            <a:r>
              <a:rPr lang="nl-NL" sz="2400" dirty="0" smtClean="0"/>
              <a:t>, Water- en Wegenbouw 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Aanpassen teksten gebeurt samen met organisaties uit de GWW die de vakkennis inbrengen, zoals aannemers, ingenieursbureaus en overheidsinstanties</a:t>
            </a:r>
          </a:p>
          <a:p>
            <a:endParaRPr lang="nl-NL" sz="2400" dirty="0" smtClean="0"/>
          </a:p>
          <a:p>
            <a:r>
              <a:rPr lang="nl-NL" sz="2400" dirty="0" smtClean="0"/>
              <a:t>De RAW gaat uit van de gelijkwaardigheid van contractpartners. Opdrachtgever en aannemer hebben ieder een eigen </a:t>
            </a:r>
            <a:r>
              <a:rPr lang="nl-NL" sz="2400" dirty="0" smtClean="0"/>
              <a:t>verantwoordelijkheid.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UAV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UAV staat voor: Uniforme Administratieve Voorwaarden voor de uitvoering van werken</a:t>
            </a:r>
          </a:p>
          <a:p>
            <a:endParaRPr lang="nl-NL" sz="2400" dirty="0" smtClean="0"/>
          </a:p>
          <a:p>
            <a:r>
              <a:rPr lang="nl-NL" sz="2400" dirty="0" smtClean="0"/>
              <a:t>Nieuwste versie is die van 2012</a:t>
            </a:r>
          </a:p>
          <a:p>
            <a:endParaRPr lang="nl-NL" sz="2400" dirty="0" smtClean="0"/>
          </a:p>
          <a:p>
            <a:r>
              <a:rPr lang="nl-NL" sz="2400" dirty="0" smtClean="0"/>
              <a:t>De UAV regelt de contractverhoudingen tussen opdrachtgever en opdrachtnemer;</a:t>
            </a:r>
            <a:r>
              <a:rPr lang="nl-NL" sz="2400" dirty="0" smtClean="0"/>
              <a:t> 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De </a:t>
            </a:r>
            <a:r>
              <a:rPr lang="nl-NL" sz="2400" dirty="0" smtClean="0"/>
              <a:t>UAV kan van toepassing worden </a:t>
            </a:r>
            <a:r>
              <a:rPr lang="nl-NL" sz="2400" dirty="0" smtClean="0"/>
              <a:t>verklaard;</a:t>
            </a:r>
          </a:p>
          <a:p>
            <a:pPr>
              <a:buFontTx/>
              <a:buChar char="-"/>
            </a:pPr>
            <a:r>
              <a:rPr lang="nl-NL" sz="2400" dirty="0" smtClean="0"/>
              <a:t> Gevolg: minder tekst opnemen in bestek of contract!!</a:t>
            </a:r>
          </a:p>
          <a:p>
            <a:pPr>
              <a:buFontTx/>
              <a:buChar char="-"/>
            </a:pPr>
            <a:r>
              <a:rPr lang="nl-NL" sz="2400" dirty="0" smtClean="0"/>
              <a:t> </a:t>
            </a:r>
            <a:r>
              <a:rPr lang="nl-NL" sz="2400" dirty="0" smtClean="0"/>
              <a:t>De RAW conflicteert niet met de UAV!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UAR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4320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l-NL" sz="2400" dirty="0" smtClean="0"/>
              <a:t>UAR staat voor: Uniform Aanbesteding Reglement </a:t>
            </a:r>
          </a:p>
          <a:p>
            <a:endParaRPr lang="nl-NL" sz="2400" dirty="0" smtClean="0"/>
          </a:p>
          <a:p>
            <a:r>
              <a:rPr lang="nl-NL" sz="2400" dirty="0" smtClean="0"/>
              <a:t>Laatste versie is van 2001</a:t>
            </a:r>
          </a:p>
          <a:p>
            <a:endParaRPr lang="nl-NL" sz="2400" dirty="0" smtClean="0"/>
          </a:p>
          <a:p>
            <a:r>
              <a:rPr lang="nl-NL" sz="2400" dirty="0" smtClean="0"/>
              <a:t>De UAR regelt alle zaken rondom het aanbesteden en de daarbij behorende afspraken die gelden</a:t>
            </a:r>
          </a:p>
          <a:p>
            <a:endParaRPr lang="nl-NL" sz="2400" dirty="0" smtClean="0"/>
          </a:p>
          <a:p>
            <a:r>
              <a:rPr lang="nl-NL" sz="2400" dirty="0" smtClean="0"/>
              <a:t>De UAR kan van toepassing worden verklaard!</a:t>
            </a:r>
          </a:p>
          <a:p>
            <a:endParaRPr lang="nl-NL" sz="2400" dirty="0" smtClean="0"/>
          </a:p>
          <a:p>
            <a:r>
              <a:rPr lang="nl-NL" sz="2400" dirty="0" smtClean="0"/>
              <a:t>De UAR is nog geldig, maar wordt steeds minder gebruikt i.v.m. gewijzigde regels voor bouwfraude en bepaalde eisen die door Europa zijn gesteld.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ARW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4320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l-NL" sz="2400" dirty="0" smtClean="0"/>
              <a:t>ARW staat voor: </a:t>
            </a:r>
            <a:r>
              <a:rPr lang="nl-NL" sz="2400" dirty="0" err="1" smtClean="0"/>
              <a:t>AanbestedingsReglement</a:t>
            </a:r>
            <a:r>
              <a:rPr lang="nl-NL" sz="2400" dirty="0" smtClean="0"/>
              <a:t> Werken</a:t>
            </a:r>
          </a:p>
          <a:p>
            <a:endParaRPr lang="nl-NL" sz="2400" dirty="0" smtClean="0"/>
          </a:p>
          <a:p>
            <a:r>
              <a:rPr lang="nl-NL" sz="2400" dirty="0" smtClean="0"/>
              <a:t>Laatste versie is van 2012 (nog niet goedgekeurd)</a:t>
            </a:r>
          </a:p>
          <a:p>
            <a:r>
              <a:rPr lang="nl-NL" sz="2400" dirty="0" smtClean="0"/>
              <a:t>Huidige versie is van 2005</a:t>
            </a:r>
          </a:p>
          <a:p>
            <a:endParaRPr lang="nl-NL" sz="2400" dirty="0" smtClean="0"/>
          </a:p>
          <a:p>
            <a:r>
              <a:rPr lang="nl-NL" sz="2400" dirty="0" smtClean="0"/>
              <a:t>De ARW 2005 regelt alle zaken rondom het aanbesteden en de daarbij behorende voorwaarden.</a:t>
            </a:r>
          </a:p>
          <a:p>
            <a:endParaRPr lang="nl-NL" sz="2400" dirty="0" smtClean="0"/>
          </a:p>
          <a:p>
            <a:r>
              <a:rPr lang="nl-NL" sz="2400" dirty="0" smtClean="0"/>
              <a:t>De ARW 2005 is opgesteld naar aanleiding van de bouwfraude en de Europese regels.</a:t>
            </a:r>
          </a:p>
          <a:p>
            <a:endParaRPr lang="nl-NL" sz="2400" dirty="0" smtClean="0"/>
          </a:p>
          <a:p>
            <a:r>
              <a:rPr lang="nl-NL" sz="2400" dirty="0" smtClean="0"/>
              <a:t>De ARW 2005 kan van toepassing worden verklaard!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381642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Welkom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3816424"/>
          </a:xfrm>
        </p:spPr>
        <p:txBody>
          <a:bodyPr>
            <a:normAutofit/>
          </a:bodyPr>
          <a:lstStyle/>
          <a:p>
            <a:pPr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ik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doen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STOAS en de lessen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Afbeelding 4" descr="Stoas_Vilentum-logo_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548680"/>
            <a:ext cx="4174377" cy="115212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BESTEK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Hoe kom ik aan een bestek?</a:t>
            </a:r>
          </a:p>
          <a:p>
            <a:endParaRPr lang="nl-NL" sz="2400" dirty="0" smtClean="0"/>
          </a:p>
          <a:p>
            <a:r>
              <a:rPr lang="nl-NL" sz="2400" dirty="0" smtClean="0"/>
              <a:t>Onderhandse aanbesteding: Je krijgt het bestek</a:t>
            </a:r>
          </a:p>
          <a:p>
            <a:endParaRPr lang="nl-NL" sz="2400" dirty="0" smtClean="0"/>
          </a:p>
          <a:p>
            <a:r>
              <a:rPr lang="nl-NL" sz="2400" dirty="0" smtClean="0"/>
              <a:t>Openbare aanbesteding, bestek downloaden van:</a:t>
            </a:r>
          </a:p>
          <a:p>
            <a:r>
              <a:rPr lang="nl-NL" sz="2400" dirty="0" err="1" smtClean="0">
                <a:hlinkClick r:id="rId2"/>
              </a:rPr>
              <a:t>www.aanbestedingskalender.nl</a:t>
            </a:r>
            <a:endParaRPr lang="nl-NL" sz="2400" dirty="0" smtClean="0"/>
          </a:p>
          <a:p>
            <a:r>
              <a:rPr lang="nl-NL" sz="2400" dirty="0" err="1" smtClean="0">
                <a:hlinkClick r:id="rId3"/>
              </a:rPr>
              <a:t>www.CTMsolution.nl</a:t>
            </a:r>
            <a:r>
              <a:rPr lang="nl-NL" sz="2400" dirty="0" smtClean="0"/>
              <a:t> / </a:t>
            </a:r>
            <a:r>
              <a:rPr lang="nl-NL" sz="2400" dirty="0" err="1" smtClean="0">
                <a:hlinkClick r:id="rId4"/>
              </a:rPr>
              <a:t>www.eu-supply.com</a:t>
            </a:r>
            <a:endParaRPr lang="nl-NL" sz="2400" dirty="0" smtClean="0"/>
          </a:p>
          <a:p>
            <a:r>
              <a:rPr lang="nl-NL" sz="2400" dirty="0" err="1" smtClean="0">
                <a:hlinkClick r:id="rId5"/>
              </a:rPr>
              <a:t>www.negometrix.com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Laatste twee vooral begeleiders van aanbestedingen</a:t>
            </a:r>
          </a:p>
          <a:p>
            <a:endParaRPr lang="nl-NL" sz="2400" dirty="0" smtClean="0"/>
          </a:p>
          <a:p>
            <a:r>
              <a:rPr lang="nl-NL" sz="2400" dirty="0" smtClean="0"/>
              <a:t>LET OP: sommige bestekken moet je kopen!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BESTEK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2">
              <a:spcBef>
                <a:spcPct val="20000"/>
              </a:spcBef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bestek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complete </a:t>
            </a:r>
            <a:r>
              <a:rPr lang="en-US" sz="2400" dirty="0" err="1" smtClean="0"/>
              <a:t>aanvraag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werk</a:t>
            </a:r>
            <a:r>
              <a:rPr lang="en-US" sz="2400" dirty="0" smtClean="0"/>
              <a:t> en </a:t>
            </a:r>
            <a:r>
              <a:rPr lang="en-US" sz="2400" dirty="0" err="1" smtClean="0"/>
              <a:t>omvat</a:t>
            </a:r>
            <a:r>
              <a:rPr lang="en-US" sz="2400" dirty="0" smtClean="0"/>
              <a:t> de </a:t>
            </a:r>
            <a:r>
              <a:rPr lang="en-US" sz="2400" dirty="0" err="1" smtClean="0"/>
              <a:t>volgende</a:t>
            </a:r>
            <a:r>
              <a:rPr lang="en-US" sz="2400" dirty="0" smtClean="0"/>
              <a:t> </a:t>
            </a:r>
            <a:r>
              <a:rPr lang="en-US" sz="2400" dirty="0" err="1" smtClean="0"/>
              <a:t>documenten</a:t>
            </a:r>
            <a:r>
              <a:rPr lang="en-US" sz="2400" dirty="0" smtClean="0"/>
              <a:t>:</a:t>
            </a:r>
          </a:p>
          <a:p>
            <a:pPr marL="0" lvl="2">
              <a:spcBef>
                <a:spcPct val="20000"/>
              </a:spcBef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</a:t>
            </a:r>
            <a:r>
              <a:rPr lang="en-US" sz="2400" b="1" dirty="0" smtClean="0"/>
              <a:t>De </a:t>
            </a:r>
            <a:r>
              <a:rPr lang="en-US" sz="2400" b="1" dirty="0" err="1" smtClean="0"/>
              <a:t>beschrijving</a:t>
            </a:r>
            <a:r>
              <a:rPr lang="en-US" sz="2400" b="1" dirty="0" smtClean="0"/>
              <a:t> van het </a:t>
            </a:r>
            <a:r>
              <a:rPr lang="en-US" sz="2400" b="1" dirty="0" err="1" smtClean="0"/>
              <a:t>werk</a:t>
            </a:r>
            <a:r>
              <a:rPr lang="en-US" sz="2400" b="1" dirty="0" smtClean="0"/>
              <a:t>;</a:t>
            </a:r>
          </a:p>
          <a:p>
            <a:pPr marL="0" lvl="2">
              <a:spcBef>
                <a:spcPct val="20000"/>
              </a:spcBef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</a:t>
            </a:r>
            <a:r>
              <a:rPr lang="en-US" sz="2400" dirty="0" err="1" smtClean="0"/>
              <a:t>daarbij</a:t>
            </a:r>
            <a:r>
              <a:rPr lang="en-US" sz="2400" dirty="0" smtClean="0"/>
              <a:t> </a:t>
            </a:r>
            <a:r>
              <a:rPr lang="en-US" sz="2400" dirty="0" err="1" smtClean="0"/>
              <a:t>behorende</a:t>
            </a:r>
            <a:r>
              <a:rPr lang="en-US" sz="2400" dirty="0" smtClean="0"/>
              <a:t> </a:t>
            </a:r>
            <a:r>
              <a:rPr lang="en-US" sz="2400" dirty="0" err="1" smtClean="0"/>
              <a:t>tekeningen</a:t>
            </a:r>
            <a:r>
              <a:rPr lang="en-US" sz="2400" dirty="0" smtClean="0"/>
              <a:t>;</a:t>
            </a:r>
          </a:p>
          <a:p>
            <a:pPr marL="0" lvl="2">
              <a:spcBef>
                <a:spcPct val="20000"/>
              </a:spcBef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</a:t>
            </a:r>
            <a:r>
              <a:rPr lang="en-US" sz="2400" dirty="0" err="1" smtClean="0"/>
              <a:t>voor</a:t>
            </a:r>
            <a:r>
              <a:rPr lang="en-US" sz="2400" dirty="0" smtClean="0"/>
              <a:t> het </a:t>
            </a:r>
            <a:r>
              <a:rPr lang="en-US" sz="2400" dirty="0" err="1" smtClean="0"/>
              <a:t>werk</a:t>
            </a:r>
            <a:r>
              <a:rPr lang="en-US" sz="2400" dirty="0" smtClean="0"/>
              <a:t> </a:t>
            </a:r>
            <a:r>
              <a:rPr lang="en-US" sz="2400" dirty="0" err="1" smtClean="0"/>
              <a:t>geldende</a:t>
            </a:r>
            <a:r>
              <a:rPr lang="en-US" sz="2400" dirty="0" smtClean="0"/>
              <a:t> </a:t>
            </a:r>
            <a:r>
              <a:rPr lang="en-US" sz="2400" dirty="0" err="1" smtClean="0"/>
              <a:t>voorwaarden</a:t>
            </a:r>
            <a:r>
              <a:rPr lang="en-US" sz="2400" dirty="0" smtClean="0"/>
              <a:t>;</a:t>
            </a:r>
          </a:p>
          <a:p>
            <a:pPr marL="0" lvl="2">
              <a:spcBef>
                <a:spcPct val="20000"/>
              </a:spcBef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De nota van </a:t>
            </a:r>
            <a:r>
              <a:rPr lang="en-US" sz="2400" dirty="0" err="1" smtClean="0"/>
              <a:t>inlichtingen</a:t>
            </a:r>
            <a:r>
              <a:rPr lang="en-US" sz="2400" dirty="0" smtClean="0"/>
              <a:t>;</a:t>
            </a:r>
          </a:p>
          <a:p>
            <a:pPr marL="0" lvl="2">
              <a:spcBef>
                <a:spcPct val="20000"/>
              </a:spcBef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lang="en-US" sz="2400" dirty="0" smtClean="0"/>
              <a:t> Het </a:t>
            </a:r>
            <a:r>
              <a:rPr lang="en-US" sz="2400" dirty="0" err="1" smtClean="0"/>
              <a:t>proces</a:t>
            </a:r>
            <a:r>
              <a:rPr lang="en-US" sz="2400" dirty="0" smtClean="0"/>
              <a:t> </a:t>
            </a:r>
            <a:r>
              <a:rPr lang="en-US" sz="2400" dirty="0" err="1" smtClean="0"/>
              <a:t>verbaal</a:t>
            </a:r>
            <a:r>
              <a:rPr lang="en-US" sz="2400" dirty="0" smtClean="0"/>
              <a:t> van </a:t>
            </a:r>
            <a:r>
              <a:rPr lang="en-US" sz="2400" dirty="0" err="1" smtClean="0"/>
              <a:t>aanwijzing</a:t>
            </a:r>
            <a:r>
              <a:rPr lang="en-US" sz="2400" dirty="0" smtClean="0"/>
              <a:t> (</a:t>
            </a:r>
            <a:r>
              <a:rPr lang="en-US" sz="2400" dirty="0" err="1" smtClean="0"/>
              <a:t>indien</a:t>
            </a:r>
            <a:r>
              <a:rPr lang="en-US" sz="2400" dirty="0" smtClean="0"/>
              <a:t> </a:t>
            </a:r>
            <a:r>
              <a:rPr lang="en-US" sz="2400" dirty="0" err="1" smtClean="0"/>
              <a:t>uitgevoerd</a:t>
            </a:r>
            <a:r>
              <a:rPr lang="en-US" sz="2400" dirty="0" smtClean="0"/>
              <a:t>)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899592" y="1844824"/>
            <a:ext cx="7776864" cy="36933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Het beschrijvende deel, noemen we vaak het bestek.</a:t>
            </a:r>
          </a:p>
          <a:p>
            <a:endParaRPr lang="nl-NL" dirty="0" smtClean="0"/>
          </a:p>
          <a:p>
            <a:r>
              <a:rPr lang="nl-NL" dirty="0" smtClean="0"/>
              <a:t>Dit heeft altijd de volgende onderdelen: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Deel 0: Totstandkoming overeenkomst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Deel 1: Algemeen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Deel 2: Beschrijving werk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Deel 3: Besteksbepalingen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Inschrijfstaat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Inschrijvingsbiljet</a:t>
            </a:r>
          </a:p>
          <a:p>
            <a:endParaRPr lang="nl-NL" dirty="0" smtClean="0"/>
          </a:p>
          <a:p>
            <a:r>
              <a:rPr lang="nl-NL" dirty="0" smtClean="0"/>
              <a:t>Eventueel: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Bijlagen;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Formulieren;</a:t>
            </a:r>
            <a:endParaRPr lang="nl-NL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Deel</a:t>
            </a:r>
            <a:r>
              <a:rPr lang="en-US" sz="4800" b="1" dirty="0" smtClean="0"/>
              <a:t> 0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Hier staat de volgende informatie:</a:t>
            </a:r>
          </a:p>
          <a:p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Aanbestedende dienst – wie besteed er aan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Welke procedure ze aanhouden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Wanneer  en hoe de inlichtingen worden gehouden</a:t>
            </a:r>
          </a:p>
          <a:p>
            <a:pPr>
              <a:buFont typeface="Arial" pitchFamily="34" charset="0"/>
              <a:buChar char="•"/>
              <a:tabLst>
                <a:tab pos="177800" algn="l"/>
              </a:tabLst>
            </a:pPr>
            <a:r>
              <a:rPr lang="nl-NL" sz="2400" dirty="0" smtClean="0"/>
              <a:t> Hoe er ingeschreven moet worden en aan welke 	voorwaarden jouw bedrijf moet voldoen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Welke voorwaarden voor de inschrijvingsstaat gelden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Wanneer en waar de aanbesteding plaats vindt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Deel</a:t>
            </a:r>
            <a:r>
              <a:rPr lang="en-US" sz="4800" b="1" dirty="0" smtClean="0"/>
              <a:t> 1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Hier staat de algemene informatie:</a:t>
            </a:r>
          </a:p>
          <a:p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Wie is opdrachtgever en wie voert directie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Welke locatie is het werk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Korte beschrijving van de werkzaamheden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Tijdsbepaling;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Onderhoudstermijn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Kwaliteitsborging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Onderaanneming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Geschillen (indien noodzakelijk vermeld)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Deel</a:t>
            </a:r>
            <a:r>
              <a:rPr lang="en-US" sz="4800" b="1" dirty="0" smtClean="0"/>
              <a:t> 2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In deel 2.1. geven ze informatie over:</a:t>
            </a:r>
          </a:p>
          <a:p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Welke tekeningen en bijlagen van toepassing zijn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Welke bijlagen ter inzage liggen</a:t>
            </a:r>
          </a:p>
          <a:p>
            <a:pPr>
              <a:buFont typeface="Arial" pitchFamily="34" charset="0"/>
              <a:buChar char="•"/>
              <a:tabLst>
                <a:tab pos="177800" algn="l"/>
              </a:tabLst>
            </a:pPr>
            <a:r>
              <a:rPr lang="nl-NL" sz="2400" dirty="0" smtClean="0"/>
              <a:t> Algemene gegevens over de werklocatie, zoals waterstand, 	bereikbaarheid, werkhoogte, </a:t>
            </a:r>
            <a:r>
              <a:rPr lang="nl-NL" sz="2400" dirty="0" err="1" smtClean="0"/>
              <a:t>enz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Deel</a:t>
            </a:r>
            <a:r>
              <a:rPr lang="en-US" sz="4800" b="1" dirty="0" smtClean="0"/>
              <a:t> 2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In deel 2.2. geven ze informatie over:</a:t>
            </a:r>
          </a:p>
          <a:p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Toelichting op de opbouw van de besteksposten;</a:t>
            </a:r>
          </a:p>
          <a:p>
            <a:endParaRPr lang="nl-NL" sz="2400" dirty="0" smtClean="0"/>
          </a:p>
          <a:p>
            <a:r>
              <a:rPr lang="nl-NL" sz="2400" dirty="0" err="1" smtClean="0"/>
              <a:t>én</a:t>
            </a:r>
            <a:r>
              <a:rPr lang="nl-NL" sz="2400" dirty="0" smtClean="0"/>
              <a:t> het uiteindelijke werk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8618" t="52781" r="18012" b="17688"/>
          <a:stretch>
            <a:fillRect/>
          </a:stretch>
        </p:blipFill>
        <p:spPr bwMode="auto">
          <a:xfrm>
            <a:off x="539552" y="3861048"/>
            <a:ext cx="82089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Deel</a:t>
            </a:r>
            <a:r>
              <a:rPr lang="en-US" sz="4800" b="1" dirty="0" smtClean="0"/>
              <a:t> 3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Deel 3 is een aanvulling op de </a:t>
            </a:r>
            <a:r>
              <a:rPr lang="nl-NL" sz="2400" dirty="0" err="1" smtClean="0"/>
              <a:t>RAW-bepalingen</a:t>
            </a:r>
            <a:r>
              <a:rPr lang="nl-NL" sz="2400" dirty="0" smtClean="0"/>
              <a:t>:</a:t>
            </a:r>
          </a:p>
          <a:p>
            <a:endParaRPr lang="nl-NL" sz="2400" dirty="0" smtClean="0"/>
          </a:p>
          <a:p>
            <a:r>
              <a:rPr lang="nl-NL" sz="2400" dirty="0" smtClean="0"/>
              <a:t>Wil een opdrachtgever andere bepalingen of heeft hij andere eisen, dan wordt dat in deel 3 vermeld</a:t>
            </a:r>
          </a:p>
          <a:p>
            <a:endParaRPr lang="nl-NL" sz="2400" dirty="0" smtClean="0"/>
          </a:p>
          <a:p>
            <a:r>
              <a:rPr lang="nl-NL" sz="2400" dirty="0" smtClean="0"/>
              <a:t>Achter deel 3: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Inschrijfstaat;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Inschrijfbiljet.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Bestekteksten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8062" t="13407" r="16901" b="31469"/>
          <a:stretch>
            <a:fillRect/>
          </a:stretch>
        </p:blipFill>
        <p:spPr bwMode="auto">
          <a:xfrm>
            <a:off x="467544" y="1772816"/>
            <a:ext cx="842493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683568" y="2348880"/>
            <a:ext cx="8064896" cy="13681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Bestekteksten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60864" t="20856" r="16901" b="65921"/>
          <a:stretch>
            <a:fillRect/>
          </a:stretch>
        </p:blipFill>
        <p:spPr bwMode="auto">
          <a:xfrm>
            <a:off x="899592" y="1700808"/>
            <a:ext cx="4752528" cy="15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ndertitel 2"/>
          <p:cNvSpPr txBox="1">
            <a:spLocks/>
          </p:cNvSpPr>
          <p:nvPr/>
        </p:nvSpPr>
        <p:spPr>
          <a:xfrm>
            <a:off x="827584" y="3429000"/>
            <a:ext cx="77768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 dirty="0" smtClean="0"/>
              <a:t>Hoeveelheid resultaatsverplichting:</a:t>
            </a:r>
          </a:p>
          <a:p>
            <a:pPr>
              <a:buFont typeface="Symbol"/>
              <a:buChar char="Þ"/>
            </a:pPr>
            <a:r>
              <a:rPr lang="nl-NL" sz="2400" dirty="0" smtClean="0"/>
              <a:t>Dit is de hoeveelheid die je betaald krijgt!</a:t>
            </a:r>
          </a:p>
          <a:p>
            <a:endParaRPr lang="nl-NL" sz="2400" dirty="0" smtClean="0"/>
          </a:p>
          <a:p>
            <a:r>
              <a:rPr lang="nl-NL" sz="2000" dirty="0" smtClean="0"/>
              <a:t>N = Niet verrekenbaar, bij afwijkingen tot 10% wordt er niet verrekend!</a:t>
            </a:r>
          </a:p>
          <a:p>
            <a:r>
              <a:rPr lang="nl-NL" sz="2000" dirty="0" smtClean="0"/>
              <a:t>V = Verrekenbaar, uiteindelijke hoeveelheid wordt betaald</a:t>
            </a:r>
          </a:p>
          <a:p>
            <a:pPr>
              <a:tabLst>
                <a:tab pos="444500" algn="l"/>
              </a:tabLst>
            </a:pPr>
            <a:r>
              <a:rPr lang="nl-NL" sz="2000" dirty="0" smtClean="0"/>
              <a:t>A = Te Accorderen: Opdrachtnemer controleert de hoeveelheden. Alleen 	die hoeveelheid wordt betaald;</a:t>
            </a:r>
          </a:p>
          <a:p>
            <a:pPr>
              <a:tabLst>
                <a:tab pos="444500" algn="l"/>
              </a:tabLst>
            </a:pPr>
            <a:r>
              <a:rPr lang="nl-NL" sz="2000" dirty="0" smtClean="0"/>
              <a:t>O = Open posten, hoeveelheden zijn fictief. Uiteindelijke verwerkte 	hoeveelheden worden betaald.</a:t>
            </a:r>
          </a:p>
          <a:p>
            <a:endParaRPr lang="nl-NL" sz="20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>
              <a:buFontTx/>
              <a:buChar char="-"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6" grpId="0" uiExpand="1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Bestekteksten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827584" y="3068960"/>
            <a:ext cx="77768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l-NL" sz="2400" dirty="0" smtClean="0"/>
              <a:t>Hoeveelheid ter inlichting:</a:t>
            </a:r>
          </a:p>
          <a:p>
            <a:pPr>
              <a:buFont typeface="Symbol"/>
              <a:buChar char="Þ"/>
              <a:tabLst>
                <a:tab pos="355600" algn="l"/>
              </a:tabLst>
            </a:pPr>
            <a:r>
              <a:rPr lang="nl-NL" sz="2400" dirty="0" smtClean="0"/>
              <a:t> Dit is een hoeveelheid van een bepaald </a:t>
            </a:r>
            <a:r>
              <a:rPr lang="nl-NL" sz="2400" dirty="0" err="1" smtClean="0"/>
              <a:t>produkt</a:t>
            </a:r>
            <a:r>
              <a:rPr lang="nl-NL" sz="2400" dirty="0" smtClean="0"/>
              <a:t> die je 	moet verwerken!</a:t>
            </a:r>
          </a:p>
          <a:p>
            <a:endParaRPr lang="nl-NL" sz="2000" dirty="0" smtClean="0"/>
          </a:p>
          <a:p>
            <a:r>
              <a:rPr lang="nl-NL" sz="2000" dirty="0" smtClean="0"/>
              <a:t>I = Hoeveelheid ter informatie, om rekening mee te houden</a:t>
            </a:r>
          </a:p>
          <a:p>
            <a:r>
              <a:rPr lang="nl-NL" sz="2000" dirty="0" smtClean="0"/>
              <a:t>L = Hoeveelheid door opdrachtnemer te leveren</a:t>
            </a:r>
          </a:p>
          <a:p>
            <a:r>
              <a:rPr lang="nl-NL" sz="2000" dirty="0" smtClean="0"/>
              <a:t>T = Hoeveelheid door opdrachtgever te leveren (Ter beschikking)</a:t>
            </a:r>
          </a:p>
          <a:p>
            <a:endParaRPr lang="nl-NL" sz="2000" dirty="0" smtClean="0"/>
          </a:p>
          <a:p>
            <a:pPr>
              <a:tabLst>
                <a:tab pos="1435100" algn="l"/>
              </a:tabLst>
            </a:pPr>
            <a:r>
              <a:rPr lang="nl-NL" sz="2000" dirty="0" smtClean="0"/>
              <a:t>Voorwaarde:  Het te leveren </a:t>
            </a:r>
            <a:r>
              <a:rPr lang="nl-NL" sz="2000" dirty="0" err="1" smtClean="0"/>
              <a:t>produkt</a:t>
            </a:r>
            <a:r>
              <a:rPr lang="nl-NL" sz="2000" dirty="0" smtClean="0"/>
              <a:t> moet duidelijk omschreven zijn in 	 het bestek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>
              <a:buFontTx/>
              <a:buChar char="-"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8618" t="37031" r="16901" b="44266"/>
          <a:stretch>
            <a:fillRect/>
          </a:stretch>
        </p:blipFill>
        <p:spPr bwMode="auto">
          <a:xfrm>
            <a:off x="467544" y="1628800"/>
            <a:ext cx="83529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6984776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RAW-</a:t>
            </a:r>
            <a:r>
              <a:rPr lang="en-US" sz="4800" b="1" dirty="0" err="1" smtClean="0"/>
              <a:t>systematiek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3528392"/>
          </a:xfrm>
        </p:spPr>
        <p:txBody>
          <a:bodyPr/>
          <a:lstStyle/>
          <a:p>
            <a:pPr algn="l"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Wat</a:t>
            </a:r>
            <a:r>
              <a:rPr lang="en-US" dirty="0" smtClean="0">
                <a:solidFill>
                  <a:schemeClr val="tx1"/>
                </a:solidFill>
              </a:rPr>
              <a:t> is </a:t>
            </a:r>
            <a:r>
              <a:rPr lang="en-US" dirty="0" err="1" smtClean="0">
                <a:solidFill>
                  <a:schemeClr val="tx1"/>
                </a:solidFill>
              </a:rPr>
              <a:t>calculeren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algn="l"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Wat</a:t>
            </a:r>
            <a:r>
              <a:rPr lang="en-US" dirty="0" smtClean="0">
                <a:solidFill>
                  <a:schemeClr val="tx1"/>
                </a:solidFill>
              </a:rPr>
              <a:t> is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bestek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algn="l"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Wie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heeft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ervaring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Evaluatie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827584" y="1628800"/>
            <a:ext cx="77768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Wie weet de afkorting van UAV?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Wie weet hoe je aan een bestek kan komen?</a:t>
            </a:r>
          </a:p>
          <a:p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Wie komt bestekken in zijn werk tegen?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Wie heeft er helemaal niets aan?</a:t>
            </a:r>
          </a:p>
          <a:p>
            <a:endParaRPr lang="nl-NL" sz="2000" dirty="0" smtClean="0">
              <a:solidFill>
                <a:srgbClr val="FF0000"/>
              </a:solidFill>
            </a:endParaRPr>
          </a:p>
          <a:p>
            <a:endParaRPr lang="nl-NL" sz="2000" dirty="0" smtClean="0">
              <a:solidFill>
                <a:srgbClr val="FF0000"/>
              </a:solidFill>
            </a:endParaRP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>
              <a:buFontTx/>
              <a:buChar char="-"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056784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Huiswerk</a:t>
            </a:r>
            <a:r>
              <a:rPr lang="en-US" sz="4800" b="1" dirty="0" smtClean="0"/>
              <a:t>:</a:t>
            </a:r>
            <a:endParaRPr lang="nl-NL" sz="4800" b="1" dirty="0"/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899592" y="1844824"/>
            <a:ext cx="7776864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827584" y="1628800"/>
            <a:ext cx="77768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/>
              <a:t>Installeer zelf het calculatieprogramma</a:t>
            </a:r>
          </a:p>
          <a:p>
            <a:endParaRPr lang="nl-NL" sz="2000" dirty="0" smtClean="0"/>
          </a:p>
          <a:p>
            <a:r>
              <a:rPr lang="nl-NL" sz="2000" dirty="0" smtClean="0"/>
              <a:t>Doorloop de stappen zoals wordt beschreven in de infomail die je krijgt van </a:t>
            </a:r>
            <a:r>
              <a:rPr lang="nl-NL" sz="2000" dirty="0" err="1" smtClean="0"/>
              <a:t>Habas</a:t>
            </a:r>
            <a:r>
              <a:rPr lang="nl-NL" sz="2000" dirty="0" smtClean="0"/>
              <a:t>/</a:t>
            </a:r>
            <a:r>
              <a:rPr lang="nl-NL" sz="2000" dirty="0" err="1" smtClean="0"/>
              <a:t>Bascalc</a:t>
            </a:r>
            <a:r>
              <a:rPr lang="nl-NL" sz="2000" dirty="0" smtClean="0"/>
              <a:t>.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>
              <a:buFontTx/>
              <a:buChar char="-"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50850" algn="l"/>
                <a:tab pos="541338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1584176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2016224"/>
          </a:xfrm>
        </p:spPr>
        <p:txBody>
          <a:bodyPr/>
          <a:lstStyle/>
          <a:p>
            <a:pPr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WERKVORM: </a:t>
            </a:r>
            <a:r>
              <a:rPr lang="en-US" dirty="0" smtClean="0">
                <a:solidFill>
                  <a:schemeClr val="tx1"/>
                </a:solidFill>
              </a:rPr>
              <a:t> MINDMAP</a:t>
            </a:r>
          </a:p>
          <a:p>
            <a:pPr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Doel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voorkennis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inventariseren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Iedereen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schrijft</a:t>
            </a:r>
            <a:r>
              <a:rPr lang="en-US" dirty="0" smtClean="0">
                <a:solidFill>
                  <a:schemeClr val="tx1"/>
                </a:solidFill>
              </a:rPr>
              <a:t> twee </a:t>
            </a:r>
            <a:r>
              <a:rPr lang="en-US" dirty="0" err="1" smtClean="0">
                <a:solidFill>
                  <a:schemeClr val="tx1"/>
                </a:solidFill>
              </a:rPr>
              <a:t>begrippen</a:t>
            </a:r>
            <a:r>
              <a:rPr lang="en-US" dirty="0" smtClean="0">
                <a:solidFill>
                  <a:schemeClr val="tx1"/>
                </a:solidFill>
              </a:rPr>
              <a:t> op!</a:t>
            </a:r>
          </a:p>
          <a:p>
            <a:pPr algn="l">
              <a:tabLst>
                <a:tab pos="450850" algn="l"/>
                <a:tab pos="541338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5796136" y="548680"/>
            <a:ext cx="216024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BESTEK</a:t>
            </a:r>
            <a:endParaRPr kumimoji="0" lang="nl-NL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771800" y="1484784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UAV</a:t>
            </a:r>
            <a:endParaRPr kumimoji="0" lang="nl-NL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187624" y="2780928"/>
            <a:ext cx="252028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DEFICODE</a:t>
            </a:r>
            <a:endParaRPr kumimoji="0" lang="nl-NL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635896" y="3356992"/>
            <a:ext cx="522007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860032" y="1916832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ARW</a:t>
            </a:r>
            <a:endParaRPr kumimoji="0" lang="nl-NL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272808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RAW: </a:t>
            </a:r>
            <a:r>
              <a:rPr lang="en-US" sz="4800" b="1" dirty="0" err="1" smtClean="0"/>
              <a:t>lesprogramma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848872" cy="4392488"/>
          </a:xfrm>
        </p:spPr>
        <p:txBody>
          <a:bodyPr>
            <a:normAutofit/>
          </a:bodyPr>
          <a:lstStyle/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Les 1:	</a:t>
            </a:r>
            <a:r>
              <a:rPr lang="en-US" dirty="0" err="1" smtClean="0">
                <a:solidFill>
                  <a:schemeClr val="tx1"/>
                </a:solidFill>
              </a:rPr>
              <a:t>Bestekken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Les 2:	</a:t>
            </a:r>
            <a:r>
              <a:rPr lang="en-US" dirty="0" err="1" smtClean="0">
                <a:solidFill>
                  <a:schemeClr val="tx1"/>
                </a:solidFill>
              </a:rPr>
              <a:t>Begroten</a:t>
            </a:r>
            <a:r>
              <a:rPr lang="en-US" dirty="0" smtClean="0">
                <a:solidFill>
                  <a:schemeClr val="tx1"/>
                </a:solidFill>
              </a:rPr>
              <a:t> met </a:t>
            </a:r>
            <a:r>
              <a:rPr lang="en-US" dirty="0" err="1" smtClean="0">
                <a:solidFill>
                  <a:schemeClr val="tx1"/>
                </a:solidFill>
              </a:rPr>
              <a:t>calculatieprogramma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Les 3:	</a:t>
            </a:r>
            <a:r>
              <a:rPr lang="en-US" dirty="0" err="1" smtClean="0">
                <a:solidFill>
                  <a:schemeClr val="tx1"/>
                </a:solidFill>
              </a:rPr>
              <a:t>Aanbesteding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Les 4:	</a:t>
            </a:r>
            <a:r>
              <a:rPr lang="en-US" dirty="0" err="1" smtClean="0">
                <a:solidFill>
                  <a:schemeClr val="tx1"/>
                </a:solidFill>
              </a:rPr>
              <a:t>Maken</a:t>
            </a:r>
            <a:r>
              <a:rPr lang="en-US" dirty="0" smtClean="0">
                <a:solidFill>
                  <a:schemeClr val="tx1"/>
                </a:solidFill>
              </a:rPr>
              <a:t> van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bestek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Les 5:	</a:t>
            </a:r>
            <a:r>
              <a:rPr lang="en-US" dirty="0" err="1" smtClean="0">
                <a:solidFill>
                  <a:schemeClr val="tx1"/>
                </a:solidFill>
              </a:rPr>
              <a:t>Uitloop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RAW: </a:t>
            </a:r>
            <a:r>
              <a:rPr lang="en-US" sz="4800" b="1" dirty="0" err="1" smtClean="0"/>
              <a:t>beoordelingen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848872" cy="4392488"/>
          </a:xfrm>
        </p:spPr>
        <p:txBody>
          <a:bodyPr>
            <a:normAutofit/>
          </a:bodyPr>
          <a:lstStyle/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Je </a:t>
            </a:r>
            <a:r>
              <a:rPr lang="en-US" dirty="0" err="1" smtClean="0">
                <a:solidFill>
                  <a:schemeClr val="tx1"/>
                </a:solidFill>
              </a:rPr>
              <a:t>wordt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beoordeeld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aan</a:t>
            </a:r>
            <a:r>
              <a:rPr lang="en-US" dirty="0" smtClean="0">
                <a:solidFill>
                  <a:schemeClr val="tx1"/>
                </a:solidFill>
              </a:rPr>
              <a:t> de hand van:</a:t>
            </a:r>
          </a:p>
          <a:p>
            <a:pPr lvl="1" algn="l">
              <a:buFontTx/>
              <a:buChar char="-"/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Aanwezigheid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1" algn="l">
              <a:buFontTx/>
              <a:buChar char="-"/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Ingeleverde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begroting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1" algn="l">
              <a:buFontTx/>
              <a:buChar char="-"/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Ingeleverd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bestek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1" algn="l">
              <a:buFontTx/>
              <a:buChar char="-"/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Laagste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prijs</a:t>
            </a:r>
            <a:r>
              <a:rPr lang="en-US" dirty="0" smtClean="0">
                <a:solidFill>
                  <a:schemeClr val="tx1"/>
                </a:solidFill>
              </a:rPr>
              <a:t>!!!!!!!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6768752" cy="10081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/>
              <a:t>RAW: </a:t>
            </a:r>
            <a:r>
              <a:rPr lang="en-US" sz="4800" b="1" dirty="0" err="1" smtClean="0"/>
              <a:t>Doel</a:t>
            </a:r>
            <a:r>
              <a:rPr lang="en-US" sz="4800" b="1" dirty="0" smtClean="0"/>
              <a:t> en arrangement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848872" cy="2232248"/>
          </a:xfrm>
        </p:spPr>
        <p:txBody>
          <a:bodyPr>
            <a:normAutofit/>
          </a:bodyPr>
          <a:lstStyle/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Doel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1" algn="l">
              <a:tabLst>
                <a:tab pos="450850" algn="l"/>
                <a:tab pos="5413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Kennis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maken</a:t>
            </a:r>
            <a:r>
              <a:rPr lang="en-US" dirty="0" smtClean="0">
                <a:solidFill>
                  <a:schemeClr val="tx1"/>
                </a:solidFill>
              </a:rPr>
              <a:t> met het </a:t>
            </a:r>
            <a:r>
              <a:rPr lang="en-US" dirty="0" err="1" smtClean="0">
                <a:solidFill>
                  <a:schemeClr val="tx1"/>
                </a:solidFill>
              </a:rPr>
              <a:t>opstellen</a:t>
            </a:r>
            <a:r>
              <a:rPr lang="en-US" dirty="0" smtClean="0">
                <a:solidFill>
                  <a:schemeClr val="tx1"/>
                </a:solidFill>
              </a:rPr>
              <a:t> van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bestek</a:t>
            </a:r>
            <a:r>
              <a:rPr lang="en-US" dirty="0" smtClean="0">
                <a:solidFill>
                  <a:schemeClr val="tx1"/>
                </a:solidFill>
              </a:rPr>
              <a:t> en het </a:t>
            </a:r>
            <a:r>
              <a:rPr lang="en-US" dirty="0" err="1" smtClean="0">
                <a:solidFill>
                  <a:schemeClr val="tx1"/>
                </a:solidFill>
              </a:rPr>
              <a:t>maken</a:t>
            </a:r>
            <a:r>
              <a:rPr lang="en-US" dirty="0" smtClean="0">
                <a:solidFill>
                  <a:schemeClr val="tx1"/>
                </a:solidFill>
              </a:rPr>
              <a:t> van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begroting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aan</a:t>
            </a:r>
            <a:r>
              <a:rPr lang="en-US" dirty="0" smtClean="0">
                <a:solidFill>
                  <a:schemeClr val="tx1"/>
                </a:solidFill>
              </a:rPr>
              <a:t> de hand van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bestek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2" algn="l">
              <a:buFontTx/>
              <a:buChar char="-"/>
              <a:tabLst>
                <a:tab pos="450850" algn="l"/>
                <a:tab pos="541338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899592" y="4077072"/>
            <a:ext cx="784887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vindt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het arrangement RAW-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systematiek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Via je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studieplan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RAW-</a:t>
            </a:r>
            <a:r>
              <a:rPr lang="en-US" sz="4800" b="1" dirty="0" err="1" smtClean="0"/>
              <a:t>systematiek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95736" y="3068960"/>
            <a:ext cx="2664296" cy="648072"/>
          </a:xfrm>
        </p:spPr>
        <p:txBody>
          <a:bodyPr>
            <a:noAutofit/>
          </a:bodyPr>
          <a:lstStyle/>
          <a:p>
            <a:pPr lvl="1" algn="l">
              <a:tabLst>
                <a:tab pos="450850" algn="l"/>
                <a:tab pos="541338" algn="l"/>
              </a:tabLst>
            </a:pPr>
            <a:r>
              <a:rPr lang="en-US" sz="4000" dirty="0" err="1" smtClean="0">
                <a:solidFill>
                  <a:schemeClr val="tx1"/>
                </a:solidFill>
              </a:rPr>
              <a:t>Vragen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708920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6768752" cy="100811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Begroten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begint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bij</a:t>
            </a:r>
            <a:r>
              <a:rPr lang="en-US" sz="4800" b="1" dirty="0" smtClean="0"/>
              <a:t> …..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7272808" cy="648072"/>
          </a:xfrm>
        </p:spPr>
        <p:txBody>
          <a:bodyPr>
            <a:normAutofit/>
          </a:bodyPr>
          <a:lstStyle/>
          <a:p>
            <a:pPr lvl="2" algn="l">
              <a:tabLst>
                <a:tab pos="450850" algn="l"/>
                <a:tab pos="5413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De </a:t>
            </a:r>
            <a:r>
              <a:rPr lang="en-US" dirty="0" err="1" smtClean="0">
                <a:solidFill>
                  <a:schemeClr val="tx1"/>
                </a:solidFill>
              </a:rPr>
              <a:t>aanvraag</a:t>
            </a:r>
            <a:r>
              <a:rPr lang="en-US" dirty="0" smtClean="0">
                <a:solidFill>
                  <a:schemeClr val="tx1"/>
                </a:solidFill>
              </a:rPr>
              <a:t> van </a:t>
            </a:r>
            <a:r>
              <a:rPr lang="en-US" dirty="0" err="1" smtClean="0">
                <a:solidFill>
                  <a:schemeClr val="tx1"/>
                </a:solidFill>
              </a:rPr>
              <a:t>een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klant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lvl="2" algn="l">
              <a:buFontTx/>
              <a:buChar char="-"/>
              <a:tabLst>
                <a:tab pos="450850" algn="l"/>
                <a:tab pos="541338" algn="l"/>
              </a:tabLst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187624" y="2492896"/>
            <a:ext cx="518457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Schriftelijke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aanvraag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1187624" y="3140968"/>
            <a:ext cx="518457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Mondelinge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aanvraag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1187624" y="3717032"/>
            <a:ext cx="518457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Bestek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ndertitel 2"/>
          <p:cNvSpPr txBox="1">
            <a:spLocks/>
          </p:cNvSpPr>
          <p:nvPr/>
        </p:nvSpPr>
        <p:spPr>
          <a:xfrm>
            <a:off x="2555776" y="3717032"/>
            <a:ext cx="5472608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Vaak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toepassing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bij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o.a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.: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Waterschappen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Gemeentes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Provincies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  <a:tab pos="541338" algn="l"/>
              </a:tabLst>
              <a:defRPr/>
            </a:pPr>
            <a:r>
              <a:rPr lang="en-US" sz="2400" dirty="0" err="1" smtClean="0"/>
              <a:t>Staatsbosbeheer</a:t>
            </a:r>
            <a:r>
              <a:rPr lang="en-US" sz="2400" dirty="0" smtClean="0"/>
              <a:t>;</a:t>
            </a: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450850" algn="l"/>
                <a:tab pos="54133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1107</Words>
  <Application>Microsoft Office PowerPoint</Application>
  <PresentationFormat>Diavoorstelling (4:3)</PresentationFormat>
  <Paragraphs>452</Paragraphs>
  <Slides>31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2" baseType="lpstr">
      <vt:lpstr>Office-thema</vt:lpstr>
      <vt:lpstr>BEGROTEN MET  DE RAW-SYSTEMATIEK</vt:lpstr>
      <vt:lpstr>Welkom</vt:lpstr>
      <vt:lpstr>RAW-systematiek</vt:lpstr>
      <vt:lpstr>RAW</vt:lpstr>
      <vt:lpstr>RAW: lesprogramma</vt:lpstr>
      <vt:lpstr>RAW: beoordelingen</vt:lpstr>
      <vt:lpstr>RAW: Doel en arrangement</vt:lpstr>
      <vt:lpstr>RAW-systematiek</vt:lpstr>
      <vt:lpstr>Begroten begint bij …..</vt:lpstr>
      <vt:lpstr>Waarom een bestek?</vt:lpstr>
      <vt:lpstr>Bestek?</vt:lpstr>
      <vt:lpstr>Bestek: wat krijg ik dan?</vt:lpstr>
      <vt:lpstr>Bestek als contract:</vt:lpstr>
      <vt:lpstr>Een bestek is gekoppeld aan:</vt:lpstr>
      <vt:lpstr>RAW-systematiek:</vt:lpstr>
      <vt:lpstr>RAW-systematiek:</vt:lpstr>
      <vt:lpstr>UAV:</vt:lpstr>
      <vt:lpstr>UAR:</vt:lpstr>
      <vt:lpstr>ARW:</vt:lpstr>
      <vt:lpstr>BESTEK:</vt:lpstr>
      <vt:lpstr>BESTEK:</vt:lpstr>
      <vt:lpstr>Deel 0:</vt:lpstr>
      <vt:lpstr>Deel 1:</vt:lpstr>
      <vt:lpstr>Deel 2:</vt:lpstr>
      <vt:lpstr>Deel 2:</vt:lpstr>
      <vt:lpstr>Deel 3:</vt:lpstr>
      <vt:lpstr>Bestekteksten:</vt:lpstr>
      <vt:lpstr>Bestekteksten:</vt:lpstr>
      <vt:lpstr>Bestekteksten:</vt:lpstr>
      <vt:lpstr>Evaluatie:</vt:lpstr>
      <vt:lpstr>Huiswerk:</vt:lpstr>
    </vt:vector>
  </TitlesOfParts>
  <Company>ICTBO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ruben.de.haan</dc:creator>
  <cp:lastModifiedBy>Ruben de Haan</cp:lastModifiedBy>
  <cp:revision>50</cp:revision>
  <dcterms:created xsi:type="dcterms:W3CDTF">2012-11-26T19:15:10Z</dcterms:created>
  <dcterms:modified xsi:type="dcterms:W3CDTF">2013-01-06T20:58:30Z</dcterms:modified>
</cp:coreProperties>
</file>